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2" r:id="rId2"/>
    <p:sldId id="297" r:id="rId3"/>
    <p:sldId id="327" r:id="rId4"/>
    <p:sldId id="305" r:id="rId5"/>
    <p:sldId id="302" r:id="rId6"/>
    <p:sldId id="301" r:id="rId7"/>
    <p:sldId id="300" r:id="rId8"/>
    <p:sldId id="260" r:id="rId9"/>
    <p:sldId id="307" r:id="rId10"/>
    <p:sldId id="274" r:id="rId11"/>
    <p:sldId id="285" r:id="rId12"/>
    <p:sldId id="319" r:id="rId13"/>
    <p:sldId id="318" r:id="rId14"/>
    <p:sldId id="316" r:id="rId15"/>
    <p:sldId id="323" r:id="rId16"/>
    <p:sldId id="324" r:id="rId17"/>
    <p:sldId id="317" r:id="rId18"/>
    <p:sldId id="315" r:id="rId19"/>
    <p:sldId id="321" r:id="rId20"/>
    <p:sldId id="284" r:id="rId21"/>
    <p:sldId id="320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Ngoh" initials="MN" lastIdx="1" clrIdx="0">
    <p:extLst>
      <p:ext uri="{19B8F6BF-5375-455C-9EA6-DF929625EA0E}">
        <p15:presenceInfo xmlns:p15="http://schemas.microsoft.com/office/powerpoint/2012/main" userId="S-1-5-21-2146834082-895819678-538272213-6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004D86"/>
    <a:srgbClr val="3296D2"/>
    <a:srgbClr val="322F40"/>
    <a:srgbClr val="1D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6" autoAdjust="0"/>
    <p:restoredTop sz="86735" autoAdjust="0"/>
  </p:normalViewPr>
  <p:slideViewPr>
    <p:cSldViewPr snapToGrid="0">
      <p:cViewPr>
        <p:scale>
          <a:sx n="70" d="100"/>
          <a:sy n="70" d="100"/>
        </p:scale>
        <p:origin x="509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4"/>
    </p:cViewPr>
  </p:sorterViewPr>
  <p:notesViewPr>
    <p:cSldViewPr snapToGrid="0">
      <p:cViewPr varScale="1">
        <p:scale>
          <a:sx n="81" d="100"/>
          <a:sy n="81" d="100"/>
        </p:scale>
        <p:origin x="30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Anderson" userId="d1bf3ca8-6106-4774-aa14-3f1391b8b5ac" providerId="ADAL" clId="{A19B11F6-AC85-4590-AB91-146F011D2010}"/>
    <pc:docChg chg="undo redo custSel addSld delSld modSld sldOrd">
      <pc:chgData name="Michael Anderson" userId="d1bf3ca8-6106-4774-aa14-3f1391b8b5ac" providerId="ADAL" clId="{A19B11F6-AC85-4590-AB91-146F011D2010}" dt="2018-01-29T18:51:14.492" v="1269" actId="20577"/>
      <pc:docMkLst>
        <pc:docMk/>
      </pc:docMkLst>
      <pc:sldChg chg="modTransition">
        <pc:chgData name="Michael Anderson" userId="d1bf3ca8-6106-4774-aa14-3f1391b8b5ac" providerId="ADAL" clId="{A19B11F6-AC85-4590-AB91-146F011D2010}" dt="2018-01-29T16:46:53.449" v="745" actId="20577"/>
        <pc:sldMkLst>
          <pc:docMk/>
          <pc:sldMk cId="913575899" sldId="264"/>
        </pc:sldMkLst>
      </pc:sldChg>
      <pc:sldChg chg="modSp">
        <pc:chgData name="Michael Anderson" userId="d1bf3ca8-6106-4774-aa14-3f1391b8b5ac" providerId="ADAL" clId="{A19B11F6-AC85-4590-AB91-146F011D2010}" dt="2018-01-29T16:27:38.017" v="232" actId="20577"/>
        <pc:sldMkLst>
          <pc:docMk/>
          <pc:sldMk cId="708250174" sldId="266"/>
        </pc:sldMkLst>
        <pc:graphicFrameChg chg="mod">
          <ac:chgData name="Michael Anderson" userId="d1bf3ca8-6106-4774-aa14-3f1391b8b5ac" providerId="ADAL" clId="{A19B11F6-AC85-4590-AB91-146F011D2010}" dt="2018-01-29T16:27:38.017" v="232" actId="20577"/>
          <ac:graphicFrameMkLst>
            <pc:docMk/>
            <pc:sldMk cId="708250174" sldId="266"/>
            <ac:graphicFrameMk id="5" creationId="{3CB2D4BD-E2E4-478D-A3D5-2AE53A18E223}"/>
          </ac:graphicFrameMkLst>
        </pc:graphicFrameChg>
      </pc:sldChg>
      <pc:sldChg chg="ord">
        <pc:chgData name="Michael Anderson" userId="d1bf3ca8-6106-4774-aa14-3f1391b8b5ac" providerId="ADAL" clId="{A19B11F6-AC85-4590-AB91-146F011D2010}" dt="2018-01-29T16:29:33.508" v="233" actId="20577"/>
        <pc:sldMkLst>
          <pc:docMk/>
          <pc:sldMk cId="125473868" sldId="267"/>
        </pc:sldMkLst>
      </pc:sldChg>
      <pc:sldChg chg="addSp delSp modSp del">
        <pc:chgData name="Michael Anderson" userId="d1bf3ca8-6106-4774-aa14-3f1391b8b5ac" providerId="ADAL" clId="{A19B11F6-AC85-4590-AB91-146F011D2010}" dt="2018-01-29T18:25:40.024" v="990" actId="2696"/>
        <pc:sldMkLst>
          <pc:docMk/>
          <pc:sldMk cId="4264558568" sldId="270"/>
        </pc:sldMkLst>
        <pc:spChg chg="add del mod">
          <ac:chgData name="Michael Anderson" userId="d1bf3ca8-6106-4774-aa14-3f1391b8b5ac" providerId="ADAL" clId="{A19B11F6-AC85-4590-AB91-146F011D2010}" dt="2018-01-29T18:25:08.455" v="986" actId="2696"/>
          <ac:spMkLst>
            <pc:docMk/>
            <pc:sldMk cId="4264558568" sldId="270"/>
            <ac:spMk id="2" creationId="{4440D90F-60BC-4515-93F7-A45F7ECA6B91}"/>
          </ac:spMkLst>
        </pc:spChg>
        <pc:picChg chg="mod">
          <ac:chgData name="Michael Anderson" userId="d1bf3ca8-6106-4774-aa14-3f1391b8b5ac" providerId="ADAL" clId="{A19B11F6-AC85-4590-AB91-146F011D2010}" dt="2018-01-29T16:25:52.472" v="171" actId="1076"/>
          <ac:picMkLst>
            <pc:docMk/>
            <pc:sldMk cId="4264558568" sldId="270"/>
            <ac:picMk id="12" creationId="{E354EB13-4C6A-4849-B46B-40B60B4DB483}"/>
          </ac:picMkLst>
        </pc:picChg>
      </pc:sldChg>
      <pc:sldChg chg="addSp delSp modSp">
        <pc:chgData name="Michael Anderson" userId="d1bf3ca8-6106-4774-aa14-3f1391b8b5ac" providerId="ADAL" clId="{A19B11F6-AC85-4590-AB91-146F011D2010}" dt="2018-01-29T16:51:07.009" v="896" actId="27636"/>
        <pc:sldMkLst>
          <pc:docMk/>
          <pc:sldMk cId="807774811" sldId="272"/>
        </pc:sldMkLst>
        <pc:spChg chg="add del mod">
          <ac:chgData name="Michael Anderson" userId="d1bf3ca8-6106-4774-aa14-3f1391b8b5ac" providerId="ADAL" clId="{A19B11F6-AC85-4590-AB91-146F011D2010}" dt="2018-01-29T16:51:07.009" v="896" actId="27636"/>
          <ac:spMkLst>
            <pc:docMk/>
            <pc:sldMk cId="807774811" sldId="272"/>
            <ac:spMk id="2" creationId="{98275F16-B47D-4A27-B79C-A089CC35E984}"/>
          </ac:spMkLst>
        </pc:spChg>
        <pc:spChg chg="add del">
          <ac:chgData name="Michael Anderson" userId="d1bf3ca8-6106-4774-aa14-3f1391b8b5ac" providerId="ADAL" clId="{A19B11F6-AC85-4590-AB91-146F011D2010}" dt="2018-01-29T16:48:58.385" v="756" actId="27636"/>
          <ac:spMkLst>
            <pc:docMk/>
            <pc:sldMk cId="807774811" sldId="272"/>
            <ac:spMk id="3" creationId="{B62FF640-9076-43E5-82B4-133C35B004B5}"/>
          </ac:spMkLst>
        </pc:spChg>
      </pc:sldChg>
      <pc:sldChg chg="modSp">
        <pc:chgData name="Michael Anderson" userId="d1bf3ca8-6106-4774-aa14-3f1391b8b5ac" providerId="ADAL" clId="{A19B11F6-AC85-4590-AB91-146F011D2010}" dt="2018-01-29T18:33:37.058" v="1067" actId="20577"/>
        <pc:sldMkLst>
          <pc:docMk/>
          <pc:sldMk cId="1108487324" sldId="273"/>
        </pc:sldMkLst>
        <pc:spChg chg="mod">
          <ac:chgData name="Michael Anderson" userId="d1bf3ca8-6106-4774-aa14-3f1391b8b5ac" providerId="ADAL" clId="{A19B11F6-AC85-4590-AB91-146F011D2010}" dt="2018-01-29T16:13:21.327" v="156" actId="20577"/>
          <ac:spMkLst>
            <pc:docMk/>
            <pc:sldMk cId="1108487324" sldId="273"/>
            <ac:spMk id="2" creationId="{3E4B5FFA-F560-4DCD-9AA0-48A5F940674D}"/>
          </ac:spMkLst>
        </pc:spChg>
        <pc:spChg chg="mod">
          <ac:chgData name="Michael Anderson" userId="d1bf3ca8-6106-4774-aa14-3f1391b8b5ac" providerId="ADAL" clId="{A19B11F6-AC85-4590-AB91-146F011D2010}" dt="2018-01-29T18:33:37.058" v="1067" actId="20577"/>
          <ac:spMkLst>
            <pc:docMk/>
            <pc:sldMk cId="1108487324" sldId="273"/>
            <ac:spMk id="6" creationId="{606B9DF8-9740-4A76-B29A-F1BC8975DEDE}"/>
          </ac:spMkLst>
        </pc:spChg>
      </pc:sldChg>
      <pc:sldChg chg="modSp add">
        <pc:chgData name="Michael Anderson" userId="d1bf3ca8-6106-4774-aa14-3f1391b8b5ac" providerId="ADAL" clId="{A19B11F6-AC85-4590-AB91-146F011D2010}" dt="2018-01-29T18:28:31.806" v="991" actId="20577"/>
        <pc:sldMkLst>
          <pc:docMk/>
          <pc:sldMk cId="2362130474" sldId="275"/>
        </pc:sldMkLst>
        <pc:spChg chg="mod">
          <ac:chgData name="Michael Anderson" userId="d1bf3ca8-6106-4774-aa14-3f1391b8b5ac" providerId="ADAL" clId="{A19B11F6-AC85-4590-AB91-146F011D2010}" dt="2018-01-29T18:28:31.806" v="991" actId="20577"/>
          <ac:spMkLst>
            <pc:docMk/>
            <pc:sldMk cId="2362130474" sldId="275"/>
            <ac:spMk id="2" creationId="{3E4B5FFA-F560-4DCD-9AA0-48A5F940674D}"/>
          </ac:spMkLst>
        </pc:spChg>
        <pc:spChg chg="mod">
          <ac:chgData name="Michael Anderson" userId="d1bf3ca8-6106-4774-aa14-3f1391b8b5ac" providerId="ADAL" clId="{A19B11F6-AC85-4590-AB91-146F011D2010}" dt="2018-01-29T18:22:12.877" v="979" actId="15"/>
          <ac:spMkLst>
            <pc:docMk/>
            <pc:sldMk cId="2362130474" sldId="275"/>
            <ac:spMk id="6" creationId="{606B9DF8-9740-4A76-B29A-F1BC8975DEDE}"/>
          </ac:spMkLst>
        </pc:spChg>
        <pc:picChg chg="ord">
          <ac:chgData name="Michael Anderson" userId="d1bf3ca8-6106-4774-aa14-3f1391b8b5ac" providerId="ADAL" clId="{A19B11F6-AC85-4590-AB91-146F011D2010}" dt="2018-01-29T18:22:19.556" v="980" actId="167"/>
          <ac:picMkLst>
            <pc:docMk/>
            <pc:sldMk cId="2362130474" sldId="275"/>
            <ac:picMk id="7" creationId="{34A8E0AC-6032-4FBF-BA74-D6038DDF0348}"/>
          </ac:picMkLst>
        </pc:picChg>
      </pc:sldChg>
      <pc:sldChg chg="add del">
        <pc:chgData name="Michael Anderson" userId="d1bf3ca8-6106-4774-aa14-3f1391b8b5ac" providerId="ADAL" clId="{A19B11F6-AC85-4590-AB91-146F011D2010}" dt="2018-01-29T16:29:56.803" v="235" actId="20577"/>
        <pc:sldMkLst>
          <pc:docMk/>
          <pc:sldMk cId="853137712" sldId="276"/>
        </pc:sldMkLst>
      </pc:sldChg>
      <pc:sldChg chg="modSp add">
        <pc:chgData name="Michael Anderson" userId="d1bf3ca8-6106-4774-aa14-3f1391b8b5ac" providerId="ADAL" clId="{A19B11F6-AC85-4590-AB91-146F011D2010}" dt="2018-01-29T16:48:57.658" v="755" actId="20577"/>
        <pc:sldMkLst>
          <pc:docMk/>
          <pc:sldMk cId="3045668542" sldId="276"/>
        </pc:sldMkLst>
        <pc:spChg chg="mod">
          <ac:chgData name="Michael Anderson" userId="d1bf3ca8-6106-4774-aa14-3f1391b8b5ac" providerId="ADAL" clId="{A19B11F6-AC85-4590-AB91-146F011D2010}" dt="2018-01-29T16:36:47.738" v="260" actId="20577"/>
          <ac:spMkLst>
            <pc:docMk/>
            <pc:sldMk cId="3045668542" sldId="276"/>
            <ac:spMk id="2" creationId="{3E4B5FFA-F560-4DCD-9AA0-48A5F940674D}"/>
          </ac:spMkLst>
        </pc:spChg>
        <pc:spChg chg="mod">
          <ac:chgData name="Michael Anderson" userId="d1bf3ca8-6106-4774-aa14-3f1391b8b5ac" providerId="ADAL" clId="{A19B11F6-AC85-4590-AB91-146F011D2010}" dt="2018-01-29T16:48:57.658" v="755" actId="20577"/>
          <ac:spMkLst>
            <pc:docMk/>
            <pc:sldMk cId="3045668542" sldId="276"/>
            <ac:spMk id="6" creationId="{606B9DF8-9740-4A76-B29A-F1BC8975DEDE}"/>
          </ac:spMkLst>
        </pc:spChg>
      </pc:sldChg>
      <pc:sldChg chg="modSp add">
        <pc:chgData name="Michael Anderson" userId="d1bf3ca8-6106-4774-aa14-3f1391b8b5ac" providerId="ADAL" clId="{A19B11F6-AC85-4590-AB91-146F011D2010}" dt="2018-01-29T16:44:01.434" v="700" actId="20577"/>
        <pc:sldMkLst>
          <pc:docMk/>
          <pc:sldMk cId="648538971" sldId="277"/>
        </pc:sldMkLst>
        <pc:spChg chg="mod">
          <ac:chgData name="Michael Anderson" userId="d1bf3ca8-6106-4774-aa14-3f1391b8b5ac" providerId="ADAL" clId="{A19B11F6-AC85-4590-AB91-146F011D2010}" dt="2018-01-29T16:42:43.618" v="699" actId="20577"/>
          <ac:spMkLst>
            <pc:docMk/>
            <pc:sldMk cId="648538971" sldId="277"/>
            <ac:spMk id="2" creationId="{3E4B5FFA-F560-4DCD-9AA0-48A5F940674D}"/>
          </ac:spMkLst>
        </pc:spChg>
        <pc:spChg chg="mod">
          <ac:chgData name="Michael Anderson" userId="d1bf3ca8-6106-4774-aa14-3f1391b8b5ac" providerId="ADAL" clId="{A19B11F6-AC85-4590-AB91-146F011D2010}" dt="2018-01-29T16:44:01.434" v="700" actId="20577"/>
          <ac:spMkLst>
            <pc:docMk/>
            <pc:sldMk cId="648538971" sldId="277"/>
            <ac:spMk id="6" creationId="{606B9DF8-9740-4A76-B29A-F1BC8975DEDE}"/>
          </ac:spMkLst>
        </pc:spChg>
      </pc:sldChg>
      <pc:sldChg chg="modSp add">
        <pc:chgData name="Michael Anderson" userId="d1bf3ca8-6106-4774-aa14-3f1391b8b5ac" providerId="ADAL" clId="{A19B11F6-AC85-4590-AB91-146F011D2010}" dt="2018-01-29T18:51:14.492" v="1269" actId="20577"/>
        <pc:sldMkLst>
          <pc:docMk/>
          <pc:sldMk cId="977787501" sldId="278"/>
        </pc:sldMkLst>
        <pc:spChg chg="mod">
          <ac:chgData name="Michael Anderson" userId="d1bf3ca8-6106-4774-aa14-3f1391b8b5ac" providerId="ADAL" clId="{A19B11F6-AC85-4590-AB91-146F011D2010}" dt="2018-01-29T16:45:34.859" v="725" actId="20577"/>
          <ac:spMkLst>
            <pc:docMk/>
            <pc:sldMk cId="977787501" sldId="278"/>
            <ac:spMk id="2" creationId="{3E4B5FFA-F560-4DCD-9AA0-48A5F940674D}"/>
          </ac:spMkLst>
        </pc:spChg>
        <pc:spChg chg="mod">
          <ac:chgData name="Michael Anderson" userId="d1bf3ca8-6106-4774-aa14-3f1391b8b5ac" providerId="ADAL" clId="{A19B11F6-AC85-4590-AB91-146F011D2010}" dt="2018-01-29T18:51:14.492" v="1269" actId="20577"/>
          <ac:spMkLst>
            <pc:docMk/>
            <pc:sldMk cId="977787501" sldId="278"/>
            <ac:spMk id="6" creationId="{606B9DF8-9740-4A76-B29A-F1BC8975DEDE}"/>
          </ac:spMkLst>
        </pc:spChg>
      </pc:sldChg>
      <pc:sldChg chg="add del">
        <pc:chgData name="Michael Anderson" userId="d1bf3ca8-6106-4774-aa14-3f1391b8b5ac" providerId="ADAL" clId="{A19B11F6-AC85-4590-AB91-146F011D2010}" dt="2018-01-29T16:44:36.228" v="702" actId="20577"/>
        <pc:sldMkLst>
          <pc:docMk/>
          <pc:sldMk cId="2011812352" sldId="278"/>
        </pc:sldMkLst>
      </pc:sldChg>
      <pc:sldChg chg="add del">
        <pc:chgData name="Michael Anderson" userId="d1bf3ca8-6106-4774-aa14-3f1391b8b5ac" providerId="ADAL" clId="{A19B11F6-AC85-4590-AB91-146F011D2010}" dt="2018-01-29T16:45:56.926" v="728" actId="2696"/>
        <pc:sldMkLst>
          <pc:docMk/>
          <pc:sldMk cId="4117958977" sldId="279"/>
        </pc:sldMkLst>
      </pc:sldChg>
      <pc:sldChg chg="add del">
        <pc:chgData name="Michael Anderson" userId="d1bf3ca8-6106-4774-aa14-3f1391b8b5ac" providerId="ADAL" clId="{A19B11F6-AC85-4590-AB91-146F011D2010}" dt="2018-01-29T16:45:58.784" v="729" actId="2696"/>
        <pc:sldMkLst>
          <pc:docMk/>
          <pc:sldMk cId="2890842202" sldId="280"/>
        </pc:sldMkLst>
      </pc:sldChg>
      <pc:sldChg chg="modSp add">
        <pc:chgData name="Michael Anderson" userId="d1bf3ca8-6106-4774-aa14-3f1391b8b5ac" providerId="ADAL" clId="{A19B11F6-AC85-4590-AB91-146F011D2010}" dt="2018-01-29T18:51:07.833" v="1265" actId="20577"/>
        <pc:sldMkLst>
          <pc:docMk/>
          <pc:sldMk cId="1060767542" sldId="281"/>
        </pc:sldMkLst>
        <pc:spChg chg="mod">
          <ac:chgData name="Michael Anderson" userId="d1bf3ca8-6106-4774-aa14-3f1391b8b5ac" providerId="ADAL" clId="{A19B11F6-AC85-4590-AB91-146F011D2010}" dt="2018-01-29T18:51:07.833" v="1265" actId="20577"/>
          <ac:spMkLst>
            <pc:docMk/>
            <pc:sldMk cId="1060767542" sldId="281"/>
            <ac:spMk id="6" creationId="{606B9DF8-9740-4A76-B29A-F1BC8975DEDE}"/>
          </ac:spMkLst>
        </pc:spChg>
      </pc:sldChg>
      <pc:sldChg chg="modSp add">
        <pc:chgData name="Michael Anderson" userId="d1bf3ca8-6106-4774-aa14-3f1391b8b5ac" providerId="ADAL" clId="{A19B11F6-AC85-4590-AB91-146F011D2010}" dt="2018-01-29T18:50:36.089" v="1251" actId="20577"/>
        <pc:sldMkLst>
          <pc:docMk/>
          <pc:sldMk cId="545300442" sldId="282"/>
        </pc:sldMkLst>
        <pc:spChg chg="mod">
          <ac:chgData name="Michael Anderson" userId="d1bf3ca8-6106-4774-aa14-3f1391b8b5ac" providerId="ADAL" clId="{A19B11F6-AC85-4590-AB91-146F011D2010}" dt="2018-01-29T18:50:36.089" v="1251" actId="20577"/>
          <ac:spMkLst>
            <pc:docMk/>
            <pc:sldMk cId="545300442" sldId="282"/>
            <ac:spMk id="6" creationId="{606B9DF8-9740-4A76-B29A-F1BC8975DEDE}"/>
          </ac:spMkLst>
        </pc:spChg>
      </pc:sldChg>
      <pc:sldChg chg="add del">
        <pc:chgData name="Michael Anderson" userId="d1bf3ca8-6106-4774-aa14-3f1391b8b5ac" providerId="ADAL" clId="{A19B11F6-AC85-4590-AB91-146F011D2010}" dt="2018-01-29T16:55:57.631" v="957" actId="2696"/>
        <pc:sldMkLst>
          <pc:docMk/>
          <pc:sldMk cId="2507746790" sldId="283"/>
        </pc:sldMkLst>
      </pc:sldChg>
      <pc:sldChg chg="add del">
        <pc:chgData name="Michael Anderson" userId="d1bf3ca8-6106-4774-aa14-3f1391b8b5ac" providerId="ADAL" clId="{A19B11F6-AC85-4590-AB91-146F011D2010}" dt="2018-01-29T16:54:28.383" v="915" actId="20577"/>
        <pc:sldMkLst>
          <pc:docMk/>
          <pc:sldMk cId="1226223103" sldId="284"/>
        </pc:sldMkLst>
      </pc:sldChg>
      <pc:sldChg chg="addSp modSp add mod setBg">
        <pc:chgData name="Michael Anderson" userId="d1bf3ca8-6106-4774-aa14-3f1391b8b5ac" providerId="ADAL" clId="{A19B11F6-AC85-4590-AB91-146F011D2010}" dt="2018-01-29T16:55:48.527" v="956" actId="1076"/>
        <pc:sldMkLst>
          <pc:docMk/>
          <pc:sldMk cId="4293377875" sldId="284"/>
        </pc:sldMkLst>
        <pc:spChg chg="add mod ord">
          <ac:chgData name="Michael Anderson" userId="d1bf3ca8-6106-4774-aa14-3f1391b8b5ac" providerId="ADAL" clId="{A19B11F6-AC85-4590-AB91-146F011D2010}" dt="2018-01-29T16:55:39.674" v="955" actId="26606"/>
          <ac:spMkLst>
            <pc:docMk/>
            <pc:sldMk cId="4293377875" sldId="284"/>
            <ac:spMk id="2" creationId="{A0CF0691-647D-4ECA-BD5D-3954C423659D}"/>
          </ac:spMkLst>
        </pc:spChg>
        <pc:spChg chg="add">
          <ac:chgData name="Michael Anderson" userId="d1bf3ca8-6106-4774-aa14-3f1391b8b5ac" providerId="ADAL" clId="{A19B11F6-AC85-4590-AB91-146F011D2010}" dt="2018-01-29T16:55:39.674" v="955" actId="26606"/>
          <ac:spMkLst>
            <pc:docMk/>
            <pc:sldMk cId="4293377875" sldId="284"/>
            <ac:spMk id="8" creationId="{00372701-83B9-478A-9B29-7A50C8310B9A}"/>
          </ac:spMkLst>
        </pc:spChg>
        <pc:spChg chg="add">
          <ac:chgData name="Michael Anderson" userId="d1bf3ca8-6106-4774-aa14-3f1391b8b5ac" providerId="ADAL" clId="{A19B11F6-AC85-4590-AB91-146F011D2010}" dt="2018-01-29T16:55:39.674" v="955" actId="26606"/>
          <ac:spMkLst>
            <pc:docMk/>
            <pc:sldMk cId="4293377875" sldId="284"/>
            <ac:spMk id="10" creationId="{9EDA5044-3268-4753-AEE8-20199924E26D}"/>
          </ac:spMkLst>
        </pc:spChg>
        <pc:spChg chg="add">
          <ac:chgData name="Michael Anderson" userId="d1bf3ca8-6106-4774-aa14-3f1391b8b5ac" providerId="ADAL" clId="{A19B11F6-AC85-4590-AB91-146F011D2010}" dt="2018-01-29T16:55:39.674" v="955" actId="26606"/>
          <ac:spMkLst>
            <pc:docMk/>
            <pc:sldMk cId="4293377875" sldId="284"/>
            <ac:spMk id="12" creationId="{111A83C6-3159-48A2-95E0-D9A872D3EF41}"/>
          </ac:spMkLst>
        </pc:spChg>
        <pc:picChg chg="add mod">
          <ac:chgData name="Michael Anderson" userId="d1bf3ca8-6106-4774-aa14-3f1391b8b5ac" providerId="ADAL" clId="{A19B11F6-AC85-4590-AB91-146F011D2010}" dt="2018-01-29T16:55:48.527" v="956" actId="1076"/>
          <ac:picMkLst>
            <pc:docMk/>
            <pc:sldMk cId="4293377875" sldId="284"/>
            <ac:picMk id="3" creationId="{A165CA8F-7CE9-4AD2-A231-CEE18E9BB5A0}"/>
          </ac:picMkLst>
        </pc:picChg>
      </pc:sldChg>
      <pc:sldChg chg="addSp modSp">
        <pc:chgData name="Michael Anderson" userId="d1bf3ca8-6106-4774-aa14-3f1391b8b5ac" providerId="ADAL" clId="{A19B11F6-AC85-4590-AB91-146F011D2010}" dt="2018-01-29T18:25:27.812" v="987" actId="20577"/>
        <pc:sldMkLst>
          <pc:docMk/>
          <pc:sldMk cId="3468686804" sldId="285"/>
        </pc:sldMkLst>
        <pc:spChg chg="add mod">
          <ac:chgData name="Michael Anderson" userId="d1bf3ca8-6106-4774-aa14-3f1391b8b5ac" providerId="ADAL" clId="{A19B11F6-AC85-4590-AB91-146F011D2010}" dt="2018-01-29T18:24:49.351" v="985" actId="208"/>
          <ac:spMkLst>
            <pc:docMk/>
            <pc:sldMk cId="3468686804" sldId="285"/>
            <ac:spMk id="12" creationId="{8338AC6E-5632-4C3F-9F43-C040400518AB}"/>
          </ac:spMkLst>
        </pc:spChg>
        <pc:picChg chg="add">
          <ac:chgData name="Michael Anderson" userId="d1bf3ca8-6106-4774-aa14-3f1391b8b5ac" providerId="ADAL" clId="{A19B11F6-AC85-4590-AB91-146F011D2010}" dt="2018-01-29T18:25:27.812" v="987" actId="20577"/>
          <ac:picMkLst>
            <pc:docMk/>
            <pc:sldMk cId="3468686804" sldId="285"/>
            <ac:picMk id="13" creationId="{5863336E-0C2D-4AF1-BF07-878CB193FE34}"/>
          </ac:picMkLst>
        </pc:picChg>
      </pc:sldChg>
      <pc:sldChg chg="addSp modTransition">
        <pc:chgData name="Michael Anderson" userId="d1bf3ca8-6106-4774-aa14-3f1391b8b5ac" providerId="ADAL" clId="{A19B11F6-AC85-4590-AB91-146F011D2010}" dt="2018-01-29T18:25:34.809" v="989" actId="20577"/>
        <pc:sldMkLst>
          <pc:docMk/>
          <pc:sldMk cId="802536379" sldId="286"/>
        </pc:sldMkLst>
        <pc:picChg chg="add">
          <ac:chgData name="Michael Anderson" userId="d1bf3ca8-6106-4774-aa14-3f1391b8b5ac" providerId="ADAL" clId="{A19B11F6-AC85-4590-AB91-146F011D2010}" dt="2018-01-29T18:25:29.686" v="988" actId="20577"/>
          <ac:picMkLst>
            <pc:docMk/>
            <pc:sldMk cId="802536379" sldId="286"/>
            <ac:picMk id="46" creationId="{AE574477-EC80-4549-BDD9-E2AEE9BA191B}"/>
          </ac:picMkLst>
        </pc:picChg>
      </pc:sldChg>
      <pc:sldChg chg="addSp modSp">
        <pc:chgData name="Michael Anderson" userId="d1bf3ca8-6106-4774-aa14-3f1391b8b5ac" providerId="ADAL" clId="{A19B11F6-AC85-4590-AB91-146F011D2010}" dt="2018-01-29T18:38:03.753" v="1211" actId="14100"/>
        <pc:sldMkLst>
          <pc:docMk/>
          <pc:sldMk cId="3781408660" sldId="287"/>
        </pc:sldMkLst>
        <pc:spChg chg="mod">
          <ac:chgData name="Michael Anderson" userId="d1bf3ca8-6106-4774-aa14-3f1391b8b5ac" providerId="ADAL" clId="{A19B11F6-AC85-4590-AB91-146F011D2010}" dt="2018-01-29T18:30:47.095" v="993" actId="14100"/>
          <ac:spMkLst>
            <pc:docMk/>
            <pc:sldMk cId="3781408660" sldId="287"/>
            <ac:spMk id="22" creationId="{00000000-0000-0000-0000-000000000000}"/>
          </ac:spMkLst>
        </pc:spChg>
        <pc:spChg chg="mod">
          <ac:chgData name="Michael Anderson" userId="d1bf3ca8-6106-4774-aa14-3f1391b8b5ac" providerId="ADAL" clId="{A19B11F6-AC85-4590-AB91-146F011D2010}" dt="2018-01-29T18:37:44.301" v="1210" actId="14100"/>
          <ac:spMkLst>
            <pc:docMk/>
            <pc:sldMk cId="3781408660" sldId="287"/>
            <ac:spMk id="54" creationId="{00000000-0000-0000-0000-000000000000}"/>
          </ac:spMkLst>
        </pc:spChg>
        <pc:spChg chg="mod">
          <ac:chgData name="Michael Anderson" userId="d1bf3ca8-6106-4774-aa14-3f1391b8b5ac" providerId="ADAL" clId="{A19B11F6-AC85-4590-AB91-146F011D2010}" dt="2018-01-29T18:38:03.753" v="1211" actId="14100"/>
          <ac:spMkLst>
            <pc:docMk/>
            <pc:sldMk cId="3781408660" sldId="287"/>
            <ac:spMk id="55" creationId="{00000000-0000-0000-0000-000000000000}"/>
          </ac:spMkLst>
        </pc:spChg>
        <pc:grpChg chg="mod">
          <ac:chgData name="Michael Anderson" userId="d1bf3ca8-6106-4774-aa14-3f1391b8b5ac" providerId="ADAL" clId="{A19B11F6-AC85-4590-AB91-146F011D2010}" dt="2018-01-29T18:31:06.460" v="994" actId="14100"/>
          <ac:grpSpMkLst>
            <pc:docMk/>
            <pc:sldMk cId="3781408660" sldId="287"/>
            <ac:grpSpMk id="28" creationId="{00000000-0000-0000-0000-000000000000}"/>
          </ac:grpSpMkLst>
        </pc:grpChg>
        <pc:grpChg chg="mod">
          <ac:chgData name="Michael Anderson" userId="d1bf3ca8-6106-4774-aa14-3f1391b8b5ac" providerId="ADAL" clId="{A19B11F6-AC85-4590-AB91-146F011D2010}" dt="2018-01-29T18:31:06.460" v="994" actId="14100"/>
          <ac:grpSpMkLst>
            <pc:docMk/>
            <pc:sldMk cId="3781408660" sldId="287"/>
            <ac:grpSpMk id="31" creationId="{00000000-0000-0000-0000-000000000000}"/>
          </ac:grpSpMkLst>
        </pc:grpChg>
        <pc:grpChg chg="mod">
          <ac:chgData name="Michael Anderson" userId="d1bf3ca8-6106-4774-aa14-3f1391b8b5ac" providerId="ADAL" clId="{A19B11F6-AC85-4590-AB91-146F011D2010}" dt="2018-01-29T18:31:06.460" v="994" actId="14100"/>
          <ac:grpSpMkLst>
            <pc:docMk/>
            <pc:sldMk cId="3781408660" sldId="287"/>
            <ac:grpSpMk id="34" creationId="{00000000-0000-0000-0000-000000000000}"/>
          </ac:grpSpMkLst>
        </pc:grpChg>
        <pc:grpChg chg="mod">
          <ac:chgData name="Michael Anderson" userId="d1bf3ca8-6106-4774-aa14-3f1391b8b5ac" providerId="ADAL" clId="{A19B11F6-AC85-4590-AB91-146F011D2010}" dt="2018-01-29T18:31:06.460" v="994" actId="14100"/>
          <ac:grpSpMkLst>
            <pc:docMk/>
            <pc:sldMk cId="3781408660" sldId="287"/>
            <ac:grpSpMk id="37" creationId="{00000000-0000-0000-0000-000000000000}"/>
          </ac:grpSpMkLst>
        </pc:grpChg>
        <pc:picChg chg="add">
          <ac:chgData name="Michael Anderson" userId="d1bf3ca8-6106-4774-aa14-3f1391b8b5ac" providerId="ADAL" clId="{A19B11F6-AC85-4590-AB91-146F011D2010}" dt="2018-01-29T18:31:33.805" v="996" actId="14100"/>
          <ac:picMkLst>
            <pc:docMk/>
            <pc:sldMk cId="3781408660" sldId="287"/>
            <ac:picMk id="24" creationId="{608183BE-AF83-4831-B984-61668A77D17C}"/>
          </ac:picMkLst>
        </pc:picChg>
        <pc:cxnChg chg="mod">
          <ac:chgData name="Michael Anderson" userId="d1bf3ca8-6106-4774-aa14-3f1391b8b5ac" providerId="ADAL" clId="{A19B11F6-AC85-4590-AB91-146F011D2010}" dt="2018-01-29T18:31:20.764" v="995" actId="208"/>
          <ac:cxnSpMkLst>
            <pc:docMk/>
            <pc:sldMk cId="3781408660" sldId="287"/>
            <ac:cxnSpMk id="43" creationId="{00000000-0000-0000-0000-000000000000}"/>
          </ac:cxnSpMkLst>
        </pc:cxnChg>
        <pc:cxnChg chg="mod">
          <ac:chgData name="Michael Anderson" userId="d1bf3ca8-6106-4774-aa14-3f1391b8b5ac" providerId="ADAL" clId="{A19B11F6-AC85-4590-AB91-146F011D2010}" dt="2018-01-29T18:31:20.764" v="995" actId="208"/>
          <ac:cxnSpMkLst>
            <pc:docMk/>
            <pc:sldMk cId="3781408660" sldId="287"/>
            <ac:cxnSpMk id="45" creationId="{00000000-0000-0000-0000-000000000000}"/>
          </ac:cxnSpMkLst>
        </pc:cxnChg>
        <pc:cxnChg chg="mod">
          <ac:chgData name="Michael Anderson" userId="d1bf3ca8-6106-4774-aa14-3f1391b8b5ac" providerId="ADAL" clId="{A19B11F6-AC85-4590-AB91-146F011D2010}" dt="2018-01-29T18:31:20.764" v="995" actId="208"/>
          <ac:cxnSpMkLst>
            <pc:docMk/>
            <pc:sldMk cId="3781408660" sldId="287"/>
            <ac:cxnSpMk id="48" creationId="{00000000-0000-0000-0000-000000000000}"/>
          </ac:cxnSpMkLst>
        </pc:cxnChg>
        <pc:cxnChg chg="mod">
          <ac:chgData name="Michael Anderson" userId="d1bf3ca8-6106-4774-aa14-3f1391b8b5ac" providerId="ADAL" clId="{A19B11F6-AC85-4590-AB91-146F011D2010}" dt="2018-01-29T18:31:20.764" v="995" actId="208"/>
          <ac:cxnSpMkLst>
            <pc:docMk/>
            <pc:sldMk cId="3781408660" sldId="287"/>
            <ac:cxnSpMk id="51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5B0B03F-0361-4C94-B8EC-3A5D438C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A6CF331-F343-4F4F-B7E5-C9100104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0D6F5B9-5E2B-4C12-A43F-A855ABBF17BD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C13796-CFFD-4636-B60F-4859991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3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F3C13796-CFFD-4636-B60F-48599913537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093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redraw and zoom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we can try to emulate</a:t>
            </a:r>
          </a:p>
          <a:p>
            <a:r>
              <a:rPr lang="en-US" dirty="0"/>
              <a:t>--- helps to take the guesswork out</a:t>
            </a:r>
          </a:p>
          <a:p>
            <a:r>
              <a:rPr lang="en-US" dirty="0"/>
              <a:t>--- discretion is good but too much is problematic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3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redraw and zoom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44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Track RESPONSE ACTIVITY not just defined outbreak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7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34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redraw and zoom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6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ASTHO explore the nature of your state’s healthcare-associated infections and antibiotic-resistant pathogen outbreak reporting policy(</a:t>
            </a:r>
            <a:r>
              <a:rPr lang="en-US" sz="1300" dirty="0" err="1"/>
              <a:t>ies</a:t>
            </a:r>
            <a:r>
              <a:rPr lang="en-US" sz="1300" dirty="0"/>
              <a:t>) and build upon the HAI/AR outbreak response capacities assessment that your state health department participated in as part of the ICAR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1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events require a response – a series of actions to assess risk and prevent further harm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may represent</a:t>
            </a:r>
            <a:r>
              <a:rPr lang="en-US" baseline="0" dirty="0" smtClean="0"/>
              <a:t> uncontrolled preventable patient risks --- 2-3-4 have outbreak potential that needs investigation and mitigation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Specific as in manifesting at a particular population and point in time… recognizing something “new”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Acute aka newly recognized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7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respond to signals. But first we have to recognize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think I see a signal what about you. Should we wait for it to become more clear?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events require a response – a series of actions to assess risk and prevent further harm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tenet for public health and really any kind of endeavor where one seeks to maintain</a:t>
            </a:r>
            <a:r>
              <a:rPr lang="en-US" baseline="0" dirty="0"/>
              <a:t> high levels of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66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Signals require a response – a series of actions to assess risk and prevent further harm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Internal </a:t>
            </a:r>
            <a:r>
              <a:rPr lang="en-US" dirty="0">
                <a:solidFill>
                  <a:schemeClr val="tx1"/>
                </a:solidFill>
              </a:rPr>
              <a:t>and external record review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patient notification (“recall”) considerations</a:t>
            </a:r>
          </a:p>
          <a:p>
            <a:pPr marL="966612" lvl="2" defTabSz="966612">
              <a:defRPr/>
            </a:pPr>
            <a:r>
              <a:rPr lang="en-US" dirty="0">
                <a:solidFill>
                  <a:schemeClr val="tx1"/>
                </a:solidFill>
              </a:rPr>
              <a:t>Evaluate transmission mechanisms</a:t>
            </a:r>
          </a:p>
          <a:p>
            <a:pPr marL="966612" lvl="2" defTabSz="966612">
              <a:defRPr/>
            </a:pPr>
            <a:r>
              <a:rPr lang="en-US" dirty="0">
                <a:solidFill>
                  <a:schemeClr val="tx1"/>
                </a:solidFill>
              </a:rPr>
              <a:t>Perform risk assessment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0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Public health and healthcare (emphasize)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3796-CFFD-4636-B60F-4859991353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 = funder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4DFC-465C-4FED-9B45-4E23DAA3A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1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CE42-2B14-4E5A-8BF4-140D320F2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79B76-C7AE-45B9-92A1-C116D7735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B6EF2-D81D-451C-8E44-41095FBB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B91A-CA98-4AD5-BD40-7479A8BC3E28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328FC-1A71-4855-9D99-04774D86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6567D-16CD-407F-84CF-EED36A83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1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4558-1734-4A69-864A-3873CE67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3DA55-045C-48E2-9EFC-CD609ADE6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39A10-79C7-4BC4-9C5F-C3BB7B3C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095-C902-4069-9E72-1CA788C429BC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3DF39-0F20-4D78-9EDE-783AC2EB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9B01-1E2C-4FE7-B8EC-FD2088D0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6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E3606-F53D-4D8F-9147-06C6054B6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778D7-784F-402F-BE16-CB2543256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886A1-7427-4B0D-B43A-7BD3EF44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92FA-50DF-4989-A360-442AB4B61BA6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88D3B-DB14-4FF9-A288-4F0080D3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0CC44-A0D6-4F26-8CC5-EC3E1407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8866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9F51-C06A-487E-93F6-ED06401E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530D0-A024-4AEF-A608-7CD57AB73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ABBE3-DA00-4CE2-8969-03A424E5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ED9A-C28D-4E2C-9828-09D041DC33DD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E5DCF-34D4-47A7-9B1A-BF0C3B6D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B9116-7504-48B0-BDCA-7EEC3A2D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36BC-3659-4F51-A584-4CF359CE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DBA87-6F6C-407B-AC57-77FB9066E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0C27-2482-43AE-B72B-F26EE968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176-F29E-44C2-B84B-9F50A9B70317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9E541-2E4B-4B26-B90D-794041AB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1EDCC-9AD1-4119-9E86-E2E98B55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20A00-8C69-459A-8AE9-968E809C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31044-693D-4A91-A6E8-587405935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92290-2E99-48CF-BE6F-8C834C004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953A8-B28F-431E-9BD6-4219F4D6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C647-4EE0-487D-83CB-6928EB8DA085}" type="datetime1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F6DC0-1A7B-4B9F-B940-B1907405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51F91-4163-4B94-B09E-2A7B8237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0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083C-1A2F-4259-9283-A2D32764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8DBBE-77D0-402E-B8AC-68A962579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315B5-74ED-48B0-B232-512655465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AAFD2-EDDF-4505-A555-11F323344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BD10F-011B-40B6-B068-1CB5DAE23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5E621-1D1C-4143-A898-3F8124F0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36A0-7E89-42EC-8206-5AF6469021BF}" type="datetime1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1384E-91B8-4755-8569-87A9380E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1BE57-319E-4EEB-BE8A-6E475196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9F21-A17B-4774-8BBB-2805BC94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D2B87-A391-4D2A-AA39-E3F5CB32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094-E791-4334-9F84-B0176BF1F8DF}" type="datetime1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23551-33EB-4FDC-B622-F8D0DAE4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98ACA-3040-453C-990C-94168E69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1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3D66E-47E0-45A6-A9E0-9922417D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6B95-DD87-439F-AE7F-49BD7D4E836B}" type="datetime1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8EB47D-0823-410B-9BCE-C24D05FA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D4C0A-3024-4AAE-BEAE-CFCA9241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55602-95B4-49C4-BFC9-F38C7A70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F510-BC21-4F01-BCE0-4B3D6180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48902-F82A-4D4A-B076-97F5E386B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97852-AE4B-4586-B744-CAB13945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1566-C7FB-4552-9D5D-C01120B867AD}" type="datetime1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4962F-28CC-4809-898A-8FFCB840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B1D34-41A9-452B-AD3F-87505F06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6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7859-0045-44DD-A00B-D59A070C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88D29-9DC7-4F4A-A38F-42A2836B6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0773A-C033-402A-AF38-EAC8381FD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716C0-AD7D-4131-B958-CBE2F56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733-9045-4244-8C2D-AC162297A9A2}" type="datetime1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A1E34-CA57-4BDF-ADEC-908D910E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D60EE-50F2-4389-BB01-B42330D8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11158-0AB2-4A65-82A9-1F197984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9F65C-0086-40BA-AD50-60BBB084C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29900-E7A6-4066-8500-C0AD9E1A2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E6B79-437A-4654-A9BD-57E9A17BD8C6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9A097-8C5F-4EF6-BD3F-54B3A2DBA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Council for Outbreak Response: Healthcare-Associated Infections &amp; Antibiotic-Resistant Pathogens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C7775-4ACD-4FD7-B8C6-A3ED1E8B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E3959-A524-4B31-AC60-B064D302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FAECF8-EFB2-4A23-BA5F-F1B06495F1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5"/>
          <a:stretch/>
        </p:blipFill>
        <p:spPr>
          <a:xfrm>
            <a:off x="0" y="682374"/>
            <a:ext cx="6395049" cy="6175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08BBD-2BA0-47CD-AACC-7C79F5F9E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2" y="423569"/>
            <a:ext cx="7107754" cy="1776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813BA-C466-4570-87CF-FB6A447E952D}"/>
              </a:ext>
            </a:extLst>
          </p:cNvPr>
          <p:cNvSpPr txBox="1"/>
          <p:nvPr/>
        </p:nvSpPr>
        <p:spPr>
          <a:xfrm>
            <a:off x="3651194" y="2346583"/>
            <a:ext cx="1121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96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ouncil for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96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utbreak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96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esponse: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96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ealthcare-Associated Infections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96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ntibiotic-Resistant Pathogens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8275F16-B47D-4A27-B79C-A089CC35E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64" y="4460779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Joe Perz, </a:t>
            </a:r>
            <a:r>
              <a:rPr lang="en-US" dirty="0" err="1"/>
              <a:t>DrPH</a:t>
            </a:r>
            <a:r>
              <a:rPr lang="en-US" dirty="0"/>
              <a:t> MA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000" dirty="0" smtClean="0"/>
              <a:t>CDC/DHQP/PRB 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000" dirty="0"/>
              <a:t>CORHA Governance Committee Member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/>
              <a:t>ICEID 2018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E622-6D30-4315-95CF-3D6AB6FA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1" y="12128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3296D2"/>
                </a:solidFill>
              </a:rPr>
              <a:t>CORHA </a:t>
            </a:r>
            <a:r>
              <a:rPr lang="en-US" b="1" dirty="0" smtClean="0">
                <a:solidFill>
                  <a:srgbClr val="3296D2"/>
                </a:solidFill>
              </a:rPr>
              <a:t>Product Pipeline</a:t>
            </a:r>
            <a:endParaRPr lang="en-US" b="1" dirty="0">
              <a:solidFill>
                <a:srgbClr val="3296D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DB97-00A7-420D-B8B3-9B43E80B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7" y="1064135"/>
            <a:ext cx="10515600" cy="562812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1050" dirty="0">
              <a:solidFill>
                <a:prstClr val="black"/>
              </a:solidFill>
            </a:endParaRPr>
          </a:p>
          <a:p>
            <a:pPr marL="257175" lvl="1">
              <a:spcAft>
                <a:spcPts val="1200"/>
              </a:spcAft>
            </a:pPr>
            <a:r>
              <a:rPr lang="en-US" sz="2800" b="1" dirty="0">
                <a:solidFill>
                  <a:prstClr val="black"/>
                </a:solidFill>
              </a:rPr>
              <a:t>Suite of condition- or event-specific reference tools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Thresholds </a:t>
            </a:r>
            <a:r>
              <a:rPr lang="en-US" sz="2800" dirty="0">
                <a:solidFill>
                  <a:prstClr val="black"/>
                </a:solidFill>
              </a:rPr>
              <a:t>for </a:t>
            </a:r>
            <a:r>
              <a:rPr lang="en-US" sz="2800" dirty="0" smtClean="0">
                <a:solidFill>
                  <a:prstClr val="black"/>
                </a:solidFill>
              </a:rPr>
              <a:t>investigation/reporting</a:t>
            </a:r>
            <a:endParaRPr lang="en-US" sz="2800" dirty="0">
              <a:solidFill>
                <a:prstClr val="black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 Tools </a:t>
            </a:r>
            <a:r>
              <a:rPr lang="en-US" sz="2800" dirty="0">
                <a:solidFill>
                  <a:prstClr val="black"/>
                </a:solidFill>
              </a:rPr>
              <a:t>for investigation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</a:rPr>
              <a:t> Suggestions for standardized control measures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</a:rPr>
              <a:t>Prototype: Scabies; pipeline: C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auris</a:t>
            </a:r>
            <a:r>
              <a:rPr lang="en-US" sz="2800" dirty="0">
                <a:solidFill>
                  <a:prstClr val="black"/>
                </a:solidFill>
              </a:rPr>
              <a:t>, CRE, CDI, </a:t>
            </a:r>
            <a:r>
              <a:rPr lang="en-US" sz="2800" dirty="0">
                <a:solidFill>
                  <a:prstClr val="black"/>
                </a:solidFill>
              </a:rPr>
              <a:t>NTM</a:t>
            </a:r>
          </a:p>
          <a:p>
            <a:pPr marL="257175" lvl="1">
              <a:spcAft>
                <a:spcPts val="1200"/>
              </a:spcAft>
            </a:pPr>
            <a:r>
              <a:rPr lang="en-US" sz="2800" b="1" dirty="0">
                <a:solidFill>
                  <a:prstClr val="black"/>
                </a:solidFill>
              </a:rPr>
              <a:t>Searchable clearinghouse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Investigation </a:t>
            </a:r>
            <a:r>
              <a:rPr lang="en-US" sz="2800" dirty="0">
                <a:solidFill>
                  <a:prstClr val="black"/>
                </a:solidFill>
              </a:rPr>
              <a:t>tools and </a:t>
            </a:r>
            <a:r>
              <a:rPr lang="en-US" sz="2800" dirty="0" smtClean="0">
                <a:solidFill>
                  <a:prstClr val="black"/>
                </a:solidFill>
              </a:rPr>
              <a:t>resources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</a:rPr>
              <a:t>HAI/AR outbreak response abstracts from select annual meetings</a:t>
            </a:r>
          </a:p>
          <a:p>
            <a:pPr marL="257175" lvl="1">
              <a:lnSpc>
                <a:spcPct val="10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prstClr val="black"/>
                </a:solidFill>
              </a:rPr>
              <a:t>High-level </a:t>
            </a:r>
            <a:r>
              <a:rPr lang="en-US" sz="2800" b="1" dirty="0">
                <a:solidFill>
                  <a:prstClr val="black"/>
                </a:solidFill>
              </a:rPr>
              <a:t>guidance </a:t>
            </a:r>
            <a:r>
              <a:rPr lang="en-US" sz="2800" b="1" dirty="0" smtClean="0">
                <a:solidFill>
                  <a:prstClr val="black"/>
                </a:solidFill>
              </a:rPr>
              <a:t>(“best practices”) related </a:t>
            </a:r>
            <a:r>
              <a:rPr lang="en-US" sz="2800" b="1" dirty="0">
                <a:solidFill>
                  <a:prstClr val="black"/>
                </a:solidFill>
              </a:rPr>
              <a:t>to strategic objectives</a:t>
            </a:r>
          </a:p>
          <a:p>
            <a:pPr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marL="257175" lvl="1"/>
            <a:endParaRPr lang="en-US" sz="300" dirty="0">
              <a:solidFill>
                <a:prstClr val="black"/>
              </a:solidFill>
            </a:endParaRPr>
          </a:p>
          <a:p>
            <a:pPr marL="257175" lvl="1"/>
            <a:endParaRPr lang="en-US" sz="3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8EDC6-331B-42B6-AA0F-D0E0DDAF8D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17" y="5747324"/>
            <a:ext cx="1083810" cy="10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1929056" y="878544"/>
            <a:ext cx="3678211" cy="990522"/>
          </a:xfrm>
          <a:prstGeom prst="roundRect">
            <a:avLst>
              <a:gd name="adj" fmla="val 12495"/>
            </a:avLst>
          </a:prstGeom>
          <a:solidFill>
            <a:srgbClr val="537FB9"/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square" lIns="69056" tIns="34529" rIns="69056" bIns="34529" anchor="ctr"/>
          <a:lstStyle/>
          <a:p>
            <a:pPr algn="ctr"/>
            <a:r>
              <a:rPr lang="en-US" altLang="en-US" sz="2000" b="1" dirty="0">
                <a:solidFill>
                  <a:prstClr val="white"/>
                </a:solidFill>
              </a:rPr>
              <a:t>Support Standardized Approaches to </a:t>
            </a:r>
            <a:r>
              <a:rPr lang="en-US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Detection and Reporting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1802202" y="2005790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Standardize Outbreak &amp; Adverse Event 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Definitions &amp;  Thresholds for Reporting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1802202" y="2790005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Reporting of Outbreaks and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Exposure Events to Public Health</a:t>
            </a:r>
          </a:p>
        </p:txBody>
      </p:sp>
      <p:sp>
        <p:nvSpPr>
          <p:cNvPr id="4197" name="AutoShape 101"/>
          <p:cNvSpPr>
            <a:spLocks noChangeArrowheads="1"/>
          </p:cNvSpPr>
          <p:nvPr/>
        </p:nvSpPr>
        <p:spPr bwMode="auto">
          <a:xfrm>
            <a:off x="6174215" y="871426"/>
            <a:ext cx="3418845" cy="990522"/>
          </a:xfrm>
          <a:prstGeom prst="roundRect">
            <a:avLst>
              <a:gd name="adj" fmla="val 12495"/>
            </a:avLst>
          </a:prstGeom>
          <a:solidFill>
            <a:srgbClr val="537FB9"/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square" lIns="69056" tIns="34529" rIns="69056" bIns="34529" anchor="ctr"/>
          <a:lstStyle/>
          <a:p>
            <a:pPr algn="ctr"/>
            <a:r>
              <a:rPr lang="en-US" altLang="en-US" sz="2000" b="1" dirty="0">
                <a:solidFill>
                  <a:prstClr val="white"/>
                </a:solidFill>
              </a:rPr>
              <a:t>Support Consistent and Coordinated Approaches to </a:t>
            </a:r>
            <a:r>
              <a:rPr lang="en-US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Investigation &amp; Control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1802202" y="3568252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the Use of Existing Surveillance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Systems to Detect Outbreaks</a:t>
            </a:r>
          </a:p>
        </p:txBody>
      </p:sp>
      <p:sp>
        <p:nvSpPr>
          <p:cNvPr id="4263" name="Rectangle 167"/>
          <p:cNvSpPr>
            <a:spLocks noChangeArrowheads="1"/>
          </p:cNvSpPr>
          <p:nvPr/>
        </p:nvSpPr>
        <p:spPr bwMode="auto">
          <a:xfrm>
            <a:off x="5922490" y="2005790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Define Appropriate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Levels of Response</a:t>
            </a:r>
          </a:p>
        </p:txBody>
      </p:sp>
      <p:sp>
        <p:nvSpPr>
          <p:cNvPr id="4270" name="Rectangle 174"/>
          <p:cNvSpPr>
            <a:spLocks noChangeArrowheads="1"/>
          </p:cNvSpPr>
          <p:nvPr/>
        </p:nvSpPr>
        <p:spPr bwMode="auto">
          <a:xfrm>
            <a:off x="5917678" y="3559733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Data Management for 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Outbreak Investigation and Tracking</a:t>
            </a:r>
          </a:p>
        </p:txBody>
      </p:sp>
      <p:sp>
        <p:nvSpPr>
          <p:cNvPr id="81" name="Rectangle 174"/>
          <p:cNvSpPr>
            <a:spLocks noChangeArrowheads="1"/>
          </p:cNvSpPr>
          <p:nvPr/>
        </p:nvSpPr>
        <p:spPr bwMode="auto">
          <a:xfrm>
            <a:off x="2318458" y="5176346"/>
            <a:ext cx="7030040" cy="559189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Explore Legal Authority to Support Best Practices</a:t>
            </a:r>
          </a:p>
        </p:txBody>
      </p:sp>
      <p:sp>
        <p:nvSpPr>
          <p:cNvPr id="65" name="Rectangle 166"/>
          <p:cNvSpPr>
            <a:spLocks noChangeArrowheads="1"/>
          </p:cNvSpPr>
          <p:nvPr/>
        </p:nvSpPr>
        <p:spPr bwMode="auto">
          <a:xfrm>
            <a:off x="5917678" y="2792556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Response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to Outbreaks</a:t>
            </a:r>
          </a:p>
        </p:txBody>
      </p:sp>
      <p:sp>
        <p:nvSpPr>
          <p:cNvPr id="67" name="Rectangle 166"/>
          <p:cNvSpPr>
            <a:spLocks noChangeArrowheads="1"/>
          </p:cNvSpPr>
          <p:nvPr/>
        </p:nvSpPr>
        <p:spPr bwMode="auto">
          <a:xfrm>
            <a:off x="2318456" y="4419020"/>
            <a:ext cx="7030042" cy="559189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Define Public Health, Clinical,  and Commercial Laboratory Best Practices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to Support Outbreak Detection and Response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63336E-0C2D-4AF1-BF07-878CB193FE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4" y="5462140"/>
            <a:ext cx="1224830" cy="1224830"/>
          </a:xfrm>
          <a:prstGeom prst="rect">
            <a:avLst/>
          </a:prstGeom>
        </p:spPr>
      </p:pic>
      <p:sp>
        <p:nvSpPr>
          <p:cNvPr id="15" name="Rectangle 174"/>
          <p:cNvSpPr>
            <a:spLocks noChangeArrowheads="1"/>
          </p:cNvSpPr>
          <p:nvPr/>
        </p:nvSpPr>
        <p:spPr bwMode="auto">
          <a:xfrm>
            <a:off x="2311296" y="5953350"/>
            <a:ext cx="7030040" cy="559189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</a:rPr>
              <a:t>Develop Tools and Guidance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10036212" y="826298"/>
            <a:ext cx="272302" cy="997640"/>
          </a:xfrm>
          <a:prstGeom prst="rightBrace">
            <a:avLst>
              <a:gd name="adj1" fmla="val 42658"/>
              <a:gd name="adj2" fmla="val 5333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4117" y="1128622"/>
            <a:ext cx="1783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Workgroups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155717"/>
            <a:ext cx="9199984" cy="112077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296D2"/>
                </a:solidFill>
              </a:rPr>
              <a:t>CORHA Strategic Map – Priorities A and B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8AC6E-5632-4C3F-9F43-C040400518AB}"/>
              </a:ext>
            </a:extLst>
          </p:cNvPr>
          <p:cNvSpPr/>
          <p:nvPr/>
        </p:nvSpPr>
        <p:spPr>
          <a:xfrm>
            <a:off x="1785611" y="1975498"/>
            <a:ext cx="3931920" cy="6858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192604" y="826298"/>
            <a:ext cx="272302" cy="997640"/>
          </a:xfrm>
          <a:prstGeom prst="rightBrace">
            <a:avLst>
              <a:gd name="adj1" fmla="val 42658"/>
              <a:gd name="adj2" fmla="val 53334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E622-6D30-4315-95CF-3D6AB6FA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1" y="12128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3296D2"/>
                </a:solidFill>
              </a:rPr>
              <a:t>Example – Serious Infection Control Breach Reporting Requirement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8EDC6-331B-42B6-AA0F-D0E0DDAF8D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17" y="5747324"/>
            <a:ext cx="1083810" cy="108381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91264" y="2161826"/>
            <a:ext cx="4833257" cy="4351338"/>
          </a:xfrm>
        </p:spPr>
        <p:txBody>
          <a:bodyPr/>
          <a:lstStyle/>
          <a:p>
            <a:r>
              <a:rPr lang="en-US" dirty="0"/>
              <a:t>Trigger for Reporting is clearly spelled out </a:t>
            </a:r>
          </a:p>
          <a:p>
            <a:r>
              <a:rPr lang="en-US" dirty="0"/>
              <a:t>Includes reuse of injection equipment and breakdowns in reprocessing or sterilization</a:t>
            </a:r>
          </a:p>
          <a:p>
            <a:r>
              <a:rPr lang="en-US" dirty="0"/>
              <a:t>Provides opportunity for health department to assess, assist and intervene</a:t>
            </a:r>
          </a:p>
          <a:p>
            <a:r>
              <a:rPr lang="en-US" dirty="0"/>
              <a:t>Elevates these practices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479" t="11429" r="26837" b="26258"/>
          <a:stretch/>
        </p:blipFill>
        <p:spPr>
          <a:xfrm>
            <a:off x="-5449" y="1492898"/>
            <a:ext cx="6960748" cy="52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1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1929056" y="878544"/>
            <a:ext cx="3678211" cy="990522"/>
          </a:xfrm>
          <a:prstGeom prst="roundRect">
            <a:avLst>
              <a:gd name="adj" fmla="val 12495"/>
            </a:avLst>
          </a:prstGeom>
          <a:solidFill>
            <a:srgbClr val="537FB9"/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square" lIns="69056" tIns="34529" rIns="69056" bIns="34529" anchor="ctr"/>
          <a:lstStyle/>
          <a:p>
            <a:pPr algn="ctr"/>
            <a:r>
              <a:rPr lang="en-US" altLang="en-US" sz="2000" b="1" dirty="0">
                <a:solidFill>
                  <a:prstClr val="white"/>
                </a:solidFill>
              </a:rPr>
              <a:t>Support Standardized Approaches to </a:t>
            </a:r>
            <a:r>
              <a:rPr lang="en-US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Detection and Reporting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1802202" y="2005790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Standardize Outbreak &amp; Adverse Event 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Definitions &amp;  Thresholds for Reporting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1802202" y="2790005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Reporting of Outbreaks and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Exposure Events to Public Health</a:t>
            </a:r>
          </a:p>
        </p:txBody>
      </p:sp>
      <p:sp>
        <p:nvSpPr>
          <p:cNvPr id="4197" name="AutoShape 101"/>
          <p:cNvSpPr>
            <a:spLocks noChangeArrowheads="1"/>
          </p:cNvSpPr>
          <p:nvPr/>
        </p:nvSpPr>
        <p:spPr bwMode="auto">
          <a:xfrm>
            <a:off x="6174215" y="871426"/>
            <a:ext cx="3418845" cy="990522"/>
          </a:xfrm>
          <a:prstGeom prst="roundRect">
            <a:avLst>
              <a:gd name="adj" fmla="val 12495"/>
            </a:avLst>
          </a:prstGeom>
          <a:solidFill>
            <a:srgbClr val="537FB9"/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square" lIns="69056" tIns="34529" rIns="69056" bIns="34529" anchor="ctr"/>
          <a:lstStyle/>
          <a:p>
            <a:pPr algn="ctr"/>
            <a:r>
              <a:rPr lang="en-US" altLang="en-US" sz="2000" b="1" dirty="0">
                <a:solidFill>
                  <a:prstClr val="white"/>
                </a:solidFill>
              </a:rPr>
              <a:t>Support Consistent and Coordinated Approaches to </a:t>
            </a:r>
            <a:r>
              <a:rPr lang="en-US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Investigation &amp; Control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1802202" y="3568252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the Use of Existing Surveillance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Systems to Detect Outbreaks</a:t>
            </a:r>
          </a:p>
        </p:txBody>
      </p:sp>
      <p:sp>
        <p:nvSpPr>
          <p:cNvPr id="4263" name="Rectangle 167"/>
          <p:cNvSpPr>
            <a:spLocks noChangeArrowheads="1"/>
          </p:cNvSpPr>
          <p:nvPr/>
        </p:nvSpPr>
        <p:spPr bwMode="auto">
          <a:xfrm>
            <a:off x="5922490" y="2005790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Define Appropriate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Levels of Response</a:t>
            </a:r>
          </a:p>
        </p:txBody>
      </p:sp>
      <p:sp>
        <p:nvSpPr>
          <p:cNvPr id="4270" name="Rectangle 174"/>
          <p:cNvSpPr>
            <a:spLocks noChangeArrowheads="1"/>
          </p:cNvSpPr>
          <p:nvPr/>
        </p:nvSpPr>
        <p:spPr bwMode="auto">
          <a:xfrm>
            <a:off x="5917678" y="3559733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Data Management for 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Outbreak Investigation and Tracking</a:t>
            </a:r>
          </a:p>
        </p:txBody>
      </p:sp>
      <p:sp>
        <p:nvSpPr>
          <p:cNvPr id="81" name="Rectangle 174"/>
          <p:cNvSpPr>
            <a:spLocks noChangeArrowheads="1"/>
          </p:cNvSpPr>
          <p:nvPr/>
        </p:nvSpPr>
        <p:spPr bwMode="auto">
          <a:xfrm>
            <a:off x="2318458" y="5176346"/>
            <a:ext cx="7030040" cy="559189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Explore Legal Authority to Support Best Practices</a:t>
            </a:r>
          </a:p>
        </p:txBody>
      </p:sp>
      <p:sp>
        <p:nvSpPr>
          <p:cNvPr id="65" name="Rectangle 166"/>
          <p:cNvSpPr>
            <a:spLocks noChangeArrowheads="1"/>
          </p:cNvSpPr>
          <p:nvPr/>
        </p:nvSpPr>
        <p:spPr bwMode="auto">
          <a:xfrm>
            <a:off x="5917678" y="2792556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Response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to Outbreaks</a:t>
            </a:r>
          </a:p>
        </p:txBody>
      </p:sp>
      <p:sp>
        <p:nvSpPr>
          <p:cNvPr id="67" name="Rectangle 166"/>
          <p:cNvSpPr>
            <a:spLocks noChangeArrowheads="1"/>
          </p:cNvSpPr>
          <p:nvPr/>
        </p:nvSpPr>
        <p:spPr bwMode="auto">
          <a:xfrm>
            <a:off x="2318456" y="4419020"/>
            <a:ext cx="7030042" cy="559189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Define Public Health, Clinical,  and Commercial Laboratory Best Practices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to Support Outbreak Detection and Response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63336E-0C2D-4AF1-BF07-878CB193FE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4" y="5462140"/>
            <a:ext cx="1224830" cy="1224830"/>
          </a:xfrm>
          <a:prstGeom prst="rect">
            <a:avLst/>
          </a:prstGeom>
        </p:spPr>
      </p:pic>
      <p:sp>
        <p:nvSpPr>
          <p:cNvPr id="15" name="Rectangle 174"/>
          <p:cNvSpPr>
            <a:spLocks noChangeArrowheads="1"/>
          </p:cNvSpPr>
          <p:nvPr/>
        </p:nvSpPr>
        <p:spPr bwMode="auto">
          <a:xfrm>
            <a:off x="2311296" y="5953350"/>
            <a:ext cx="7030040" cy="559189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</a:rPr>
              <a:t>Develop Tools and Guidance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10036212" y="826298"/>
            <a:ext cx="272302" cy="997640"/>
          </a:xfrm>
          <a:prstGeom prst="rightBrace">
            <a:avLst>
              <a:gd name="adj1" fmla="val 42658"/>
              <a:gd name="adj2" fmla="val 5333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4117" y="1128622"/>
            <a:ext cx="1783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Workgroups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155717"/>
            <a:ext cx="10308514" cy="112077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3296D2"/>
                </a:solidFill>
              </a:rPr>
              <a:t>CORHA Strategic Map – Priorities A and B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8AC6E-5632-4C3F-9F43-C040400518AB}"/>
              </a:ext>
            </a:extLst>
          </p:cNvPr>
          <p:cNvSpPr/>
          <p:nvPr/>
        </p:nvSpPr>
        <p:spPr>
          <a:xfrm>
            <a:off x="5917679" y="3559733"/>
            <a:ext cx="3931920" cy="6858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192604" y="826298"/>
            <a:ext cx="272302" cy="997640"/>
          </a:xfrm>
          <a:prstGeom prst="rightBrace">
            <a:avLst>
              <a:gd name="adj1" fmla="val 42658"/>
              <a:gd name="adj2" fmla="val 53334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E622-6D30-4315-95CF-3D6AB6FA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1" y="12128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3296D2"/>
                </a:solidFill>
              </a:rPr>
              <a:t>CORHA Response Activity Tracking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DB97-00A7-420D-B8B3-9B43E80B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7" y="1064135"/>
            <a:ext cx="10515600" cy="5628120"/>
          </a:xfrm>
        </p:spPr>
        <p:txBody>
          <a:bodyPr/>
          <a:lstStyle/>
          <a:p>
            <a:pPr marL="457200" lvl="1" indent="0">
              <a:buNone/>
            </a:pPr>
            <a:endParaRPr lang="en-US" sz="1050" dirty="0">
              <a:solidFill>
                <a:prstClr val="black"/>
              </a:solidFill>
            </a:endParaRPr>
          </a:p>
          <a:p>
            <a:pPr marL="257175" lvl="1">
              <a:spcAft>
                <a:spcPts val="120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Aim: help </a:t>
            </a:r>
            <a:r>
              <a:rPr lang="en-US" sz="2800" dirty="0">
                <a:solidFill>
                  <a:prstClr val="black"/>
                </a:solidFill>
              </a:rPr>
              <a:t>health departments and large healthcare systems with tracking summary data from </a:t>
            </a:r>
            <a:r>
              <a:rPr lang="en-US" sz="2800" dirty="0" smtClean="0">
                <a:solidFill>
                  <a:prstClr val="black"/>
                </a:solidFill>
              </a:rPr>
              <a:t>response </a:t>
            </a:r>
            <a:r>
              <a:rPr lang="en-US" sz="2800" dirty="0">
                <a:solidFill>
                  <a:prstClr val="black"/>
                </a:solidFill>
              </a:rPr>
              <a:t>activities</a:t>
            </a:r>
          </a:p>
          <a:p>
            <a:pPr marL="257175" lvl="1">
              <a:spcAft>
                <a:spcPts val="1200"/>
              </a:spcAft>
            </a:pPr>
            <a:r>
              <a:rPr lang="en-US" sz="2800" dirty="0" smtClean="0"/>
              <a:t>Materials </a:t>
            </a:r>
            <a:r>
              <a:rPr lang="en-US" sz="2800" dirty="0"/>
              <a:t>include a sample database (provided in the form of a downloadable Microsoft Access file) and data dictionary</a:t>
            </a:r>
            <a:endParaRPr lang="en-US" sz="2800" b="1" dirty="0">
              <a:solidFill>
                <a:prstClr val="black"/>
              </a:solidFill>
            </a:endParaRPr>
          </a:p>
          <a:p>
            <a:pPr marL="257175" lvl="1">
              <a:spcAft>
                <a:spcPts val="1200"/>
              </a:spcAft>
            </a:pPr>
            <a:endParaRPr lang="en-US" sz="300" dirty="0">
              <a:solidFill>
                <a:prstClr val="black"/>
              </a:solidFill>
            </a:endParaRPr>
          </a:p>
          <a:p>
            <a:pPr marL="257175" lvl="1"/>
            <a:endParaRPr lang="en-US" sz="300" dirty="0">
              <a:solidFill>
                <a:prstClr val="black"/>
              </a:solidFill>
            </a:endParaRPr>
          </a:p>
          <a:p>
            <a:pPr marL="257175" lvl="1"/>
            <a:endParaRPr lang="en-US" sz="3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8EDC6-331B-42B6-AA0F-D0E0DDAF8D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17" y="5747324"/>
            <a:ext cx="1083810" cy="108381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3" y="3320762"/>
            <a:ext cx="9845317" cy="670715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2126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273"/>
            <a:ext cx="10515599" cy="665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8EDC6-331B-42B6-AA0F-D0E0DDAF8D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17" y="5747324"/>
            <a:ext cx="1083810" cy="10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2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8EDC6-331B-42B6-AA0F-D0E0DDAF8D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17" y="5747324"/>
            <a:ext cx="1083810" cy="108381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 r="598"/>
          <a:stretch/>
        </p:blipFill>
        <p:spPr bwMode="auto">
          <a:xfrm>
            <a:off x="212446" y="220028"/>
            <a:ext cx="10629725" cy="609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16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1929056" y="878544"/>
            <a:ext cx="3678211" cy="990522"/>
          </a:xfrm>
          <a:prstGeom prst="roundRect">
            <a:avLst>
              <a:gd name="adj" fmla="val 12495"/>
            </a:avLst>
          </a:prstGeom>
          <a:solidFill>
            <a:srgbClr val="537FB9"/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square" lIns="69056" tIns="34529" rIns="69056" bIns="34529" anchor="ctr"/>
          <a:lstStyle/>
          <a:p>
            <a:pPr algn="ctr"/>
            <a:r>
              <a:rPr lang="en-US" altLang="en-US" sz="2000" b="1" dirty="0">
                <a:solidFill>
                  <a:prstClr val="white"/>
                </a:solidFill>
              </a:rPr>
              <a:t>Support Standardized Approaches to </a:t>
            </a:r>
            <a:r>
              <a:rPr lang="en-US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Detection and Reporting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1802202" y="2005790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Standardize Outbreak &amp; Adverse Event 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Definitions &amp;  Thresholds for Reporting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1802202" y="2790005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Reporting of Outbreaks and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Exposure Events to Public Health</a:t>
            </a:r>
          </a:p>
        </p:txBody>
      </p:sp>
      <p:sp>
        <p:nvSpPr>
          <p:cNvPr id="4197" name="AutoShape 101"/>
          <p:cNvSpPr>
            <a:spLocks noChangeArrowheads="1"/>
          </p:cNvSpPr>
          <p:nvPr/>
        </p:nvSpPr>
        <p:spPr bwMode="auto">
          <a:xfrm>
            <a:off x="6174215" y="871426"/>
            <a:ext cx="3418845" cy="990522"/>
          </a:xfrm>
          <a:prstGeom prst="roundRect">
            <a:avLst>
              <a:gd name="adj" fmla="val 12495"/>
            </a:avLst>
          </a:prstGeom>
          <a:solidFill>
            <a:srgbClr val="537FB9"/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square" lIns="69056" tIns="34529" rIns="69056" bIns="34529" anchor="ctr"/>
          <a:lstStyle/>
          <a:p>
            <a:pPr algn="ctr"/>
            <a:r>
              <a:rPr lang="en-US" altLang="en-US" sz="2000" b="1" dirty="0">
                <a:solidFill>
                  <a:prstClr val="white"/>
                </a:solidFill>
              </a:rPr>
              <a:t>Support Consistent and Coordinated Approaches to </a:t>
            </a:r>
            <a:r>
              <a:rPr lang="en-US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Investigation &amp; Control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1802202" y="3568252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the Use of Existing Surveillance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Systems to Detect Outbreaks</a:t>
            </a:r>
          </a:p>
        </p:txBody>
      </p:sp>
      <p:sp>
        <p:nvSpPr>
          <p:cNvPr id="4263" name="Rectangle 167"/>
          <p:cNvSpPr>
            <a:spLocks noChangeArrowheads="1"/>
          </p:cNvSpPr>
          <p:nvPr/>
        </p:nvSpPr>
        <p:spPr bwMode="auto">
          <a:xfrm>
            <a:off x="5922490" y="2005790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Define Appropriate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Levels of Response</a:t>
            </a:r>
          </a:p>
        </p:txBody>
      </p:sp>
      <p:sp>
        <p:nvSpPr>
          <p:cNvPr id="4270" name="Rectangle 174"/>
          <p:cNvSpPr>
            <a:spLocks noChangeArrowheads="1"/>
          </p:cNvSpPr>
          <p:nvPr/>
        </p:nvSpPr>
        <p:spPr bwMode="auto">
          <a:xfrm>
            <a:off x="5917678" y="3559733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Data Management for 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Outbreak Investigation and Tracking</a:t>
            </a:r>
          </a:p>
        </p:txBody>
      </p:sp>
      <p:sp>
        <p:nvSpPr>
          <p:cNvPr id="81" name="Rectangle 174"/>
          <p:cNvSpPr>
            <a:spLocks noChangeArrowheads="1"/>
          </p:cNvSpPr>
          <p:nvPr/>
        </p:nvSpPr>
        <p:spPr bwMode="auto">
          <a:xfrm>
            <a:off x="2318458" y="5176346"/>
            <a:ext cx="7030040" cy="559189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Explore Legal Authority to Support Best Practices</a:t>
            </a:r>
          </a:p>
        </p:txBody>
      </p:sp>
      <p:sp>
        <p:nvSpPr>
          <p:cNvPr id="65" name="Rectangle 166"/>
          <p:cNvSpPr>
            <a:spLocks noChangeArrowheads="1"/>
          </p:cNvSpPr>
          <p:nvPr/>
        </p:nvSpPr>
        <p:spPr bwMode="auto">
          <a:xfrm>
            <a:off x="5917678" y="2792556"/>
            <a:ext cx="3931920" cy="685800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Improve Response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to Outbreaks</a:t>
            </a:r>
          </a:p>
        </p:txBody>
      </p:sp>
      <p:sp>
        <p:nvSpPr>
          <p:cNvPr id="67" name="Rectangle 166"/>
          <p:cNvSpPr>
            <a:spLocks noChangeArrowheads="1"/>
          </p:cNvSpPr>
          <p:nvPr/>
        </p:nvSpPr>
        <p:spPr bwMode="auto">
          <a:xfrm>
            <a:off x="2318456" y="4419020"/>
            <a:ext cx="7030042" cy="559189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Define Public Health, Clinical,  and Commercial Laboratory Best Practices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</a:rPr>
              <a:t>to Support Outbreak Detection and Response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63336E-0C2D-4AF1-BF07-878CB193FE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4" y="5462140"/>
            <a:ext cx="1224830" cy="1224830"/>
          </a:xfrm>
          <a:prstGeom prst="rect">
            <a:avLst/>
          </a:prstGeom>
        </p:spPr>
      </p:pic>
      <p:sp>
        <p:nvSpPr>
          <p:cNvPr id="15" name="Rectangle 174"/>
          <p:cNvSpPr>
            <a:spLocks noChangeArrowheads="1"/>
          </p:cNvSpPr>
          <p:nvPr/>
        </p:nvSpPr>
        <p:spPr bwMode="auto">
          <a:xfrm>
            <a:off x="2311296" y="5953350"/>
            <a:ext cx="7030040" cy="559189"/>
          </a:xfrm>
          <a:prstGeom prst="rect">
            <a:avLst/>
          </a:prstGeom>
          <a:solidFill>
            <a:srgbClr val="537FB9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</a:rPr>
              <a:t>Develop Tools and Guidance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10036212" y="826298"/>
            <a:ext cx="272302" cy="997640"/>
          </a:xfrm>
          <a:prstGeom prst="rightBrace">
            <a:avLst>
              <a:gd name="adj1" fmla="val 42658"/>
              <a:gd name="adj2" fmla="val 5333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4117" y="1128622"/>
            <a:ext cx="1783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Workgroups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155717"/>
            <a:ext cx="10308514" cy="112077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3296D2"/>
                </a:solidFill>
              </a:rPr>
              <a:t>CORHA Strategic Map – Priorities A and B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8AC6E-5632-4C3F-9F43-C040400518AB}"/>
              </a:ext>
            </a:extLst>
          </p:cNvPr>
          <p:cNvSpPr/>
          <p:nvPr/>
        </p:nvSpPr>
        <p:spPr>
          <a:xfrm>
            <a:off x="1802202" y="2773545"/>
            <a:ext cx="3931920" cy="6858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192604" y="826298"/>
            <a:ext cx="272302" cy="997640"/>
          </a:xfrm>
          <a:prstGeom prst="rightBrace">
            <a:avLst>
              <a:gd name="adj1" fmla="val 42658"/>
              <a:gd name="adj2" fmla="val 53334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38AC6E-5632-4C3F-9F43-C040400518AB}"/>
              </a:ext>
            </a:extLst>
          </p:cNvPr>
          <p:cNvSpPr/>
          <p:nvPr/>
        </p:nvSpPr>
        <p:spPr>
          <a:xfrm>
            <a:off x="2327826" y="5175102"/>
            <a:ext cx="7020671" cy="56043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9657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296D2"/>
                </a:solidFill>
              </a:rPr>
              <a:t>Evaluation </a:t>
            </a:r>
            <a:r>
              <a:rPr lang="en-US" b="1" dirty="0">
                <a:solidFill>
                  <a:srgbClr val="3296D2"/>
                </a:solidFill>
              </a:rPr>
              <a:t>of State HAI/AR Outbreak Reporting Policies and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/>
          <a:stretch/>
        </p:blipFill>
        <p:spPr bwMode="auto">
          <a:xfrm>
            <a:off x="284681" y="1660849"/>
            <a:ext cx="11561837" cy="495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A8E0AC-6032-4FBF-BA74-D6038DDF034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000" y="5728996"/>
            <a:ext cx="957974" cy="9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7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E622-6D30-4315-95CF-3D6AB6FA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1" y="12128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3296D2"/>
                </a:solidFill>
              </a:rPr>
              <a:t>CORHA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DB97-00A7-420D-B8B3-9B43E80B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7" y="1229880"/>
            <a:ext cx="10515600" cy="5628120"/>
          </a:xfrm>
        </p:spPr>
        <p:txBody>
          <a:bodyPr/>
          <a:lstStyle/>
          <a:p>
            <a:pPr marL="457200" lvl="1" indent="0">
              <a:buNone/>
            </a:pPr>
            <a:endParaRPr lang="en-US" sz="1050" dirty="0">
              <a:solidFill>
                <a:prstClr val="black"/>
              </a:solidFill>
            </a:endParaRPr>
          </a:p>
          <a:p>
            <a:pPr marL="257175" lvl="1">
              <a:spcAft>
                <a:spcPts val="120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Healthcare outbreak response activities are being elevated and recognized as a core component of HAI/AR prevention and containment strategies</a:t>
            </a:r>
          </a:p>
          <a:p>
            <a:pPr marL="257175" lvl="1">
              <a:spcAft>
                <a:spcPts val="120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prstClr val="black"/>
                </a:solidFill>
              </a:rPr>
              <a:t>Council is </a:t>
            </a:r>
            <a:r>
              <a:rPr lang="en-US" sz="2800" b="1" dirty="0">
                <a:solidFill>
                  <a:prstClr val="black"/>
                </a:solidFill>
              </a:rPr>
              <a:t>evolving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into a </a:t>
            </a:r>
            <a:r>
              <a:rPr lang="en-US" sz="2800" b="1" dirty="0">
                <a:solidFill>
                  <a:prstClr val="black"/>
                </a:solidFill>
              </a:rPr>
              <a:t>practical forum </a:t>
            </a:r>
            <a:r>
              <a:rPr lang="en-US" sz="2800" dirty="0">
                <a:solidFill>
                  <a:prstClr val="black"/>
                </a:solidFill>
              </a:rPr>
              <a:t>for the healthcare community, consumers, public health authorities, and professional associations to address the challenges of HAI/AR outbreak response</a:t>
            </a:r>
          </a:p>
          <a:p>
            <a:pPr marL="28575" lvl="1" indent="0">
              <a:spcAft>
                <a:spcPts val="1200"/>
              </a:spcAft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28575" lvl="1" indent="0">
              <a:buNone/>
            </a:pPr>
            <a:endParaRPr lang="en-US" sz="300" dirty="0">
              <a:solidFill>
                <a:prstClr val="black"/>
              </a:solidFill>
            </a:endParaRPr>
          </a:p>
          <a:p>
            <a:pPr marL="257175" lvl="1"/>
            <a:endParaRPr lang="en-US" sz="300" dirty="0">
              <a:solidFill>
                <a:prstClr val="black"/>
              </a:solidFill>
            </a:endParaRPr>
          </a:p>
          <a:p>
            <a:pPr marL="257175" lvl="1"/>
            <a:endParaRPr lang="en-US" sz="3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8EDC6-331B-42B6-AA0F-D0E0DDAF8D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17" y="5747324"/>
            <a:ext cx="1083810" cy="1083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3257" y="6215743"/>
            <a:ext cx="873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 #183 Tuesday: CORHA evaluation of outbreak detection tools and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1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296D2"/>
                </a:solidFill>
              </a:rPr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306" y="1313171"/>
            <a:ext cx="8979567" cy="52681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ts val="5000"/>
              </a:lnSpc>
              <a:buNone/>
            </a:pPr>
            <a:r>
              <a:rPr lang="en-US" sz="3600" dirty="0"/>
              <a:t>Despite significant progress, </a:t>
            </a:r>
            <a:r>
              <a:rPr lang="en-US" sz="3600" dirty="0"/>
              <a:t>patients still experience </a:t>
            </a:r>
            <a:r>
              <a:rPr lang="en-US" sz="3600" dirty="0"/>
              <a:t>preventable harms </a:t>
            </a:r>
            <a:r>
              <a:rPr lang="en-US" sz="3600" dirty="0" smtClean="0"/>
              <a:t>in the form of </a:t>
            </a:r>
            <a:r>
              <a:rPr lang="en-US" sz="3600" dirty="0" smtClean="0">
                <a:solidFill>
                  <a:srgbClr val="C00000"/>
                </a:solidFill>
              </a:rPr>
              <a:t>outbreaks </a:t>
            </a:r>
            <a:r>
              <a:rPr lang="en-US" sz="3600" dirty="0">
                <a:solidFill>
                  <a:srgbClr val="C00000"/>
                </a:solidFill>
              </a:rPr>
              <a:t>and adverse events </a:t>
            </a:r>
            <a:r>
              <a:rPr lang="en-US" sz="3600" dirty="0"/>
              <a:t>due </a:t>
            </a:r>
            <a:r>
              <a:rPr lang="en-US" sz="3600" dirty="0"/>
              <a:t>to </a:t>
            </a:r>
            <a:r>
              <a:rPr lang="en-US" sz="3600" dirty="0"/>
              <a:t>delayed recognition of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emerging infectious diseases,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7030A0"/>
                </a:solidFill>
              </a:rPr>
              <a:t>unsafe </a:t>
            </a:r>
            <a:r>
              <a:rPr lang="en-US" sz="3600" dirty="0">
                <a:solidFill>
                  <a:srgbClr val="7030A0"/>
                </a:solidFill>
              </a:rPr>
              <a:t>healthcare practices, </a:t>
            </a:r>
            <a:r>
              <a:rPr lang="en-US" sz="3600" dirty="0">
                <a:solidFill>
                  <a:srgbClr val="7030A0"/>
                </a:solidFill>
              </a:rPr>
              <a:t>and contaminated </a:t>
            </a:r>
            <a:r>
              <a:rPr lang="en-US" sz="3600" dirty="0">
                <a:solidFill>
                  <a:srgbClr val="7030A0"/>
                </a:solidFill>
              </a:rPr>
              <a:t>drugs, and </a:t>
            </a:r>
            <a:r>
              <a:rPr lang="en-US" sz="3600" dirty="0">
                <a:solidFill>
                  <a:srgbClr val="7030A0"/>
                </a:solidFill>
              </a:rPr>
              <a:t>medical device risks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8E0AC-6032-4FBF-BA74-D6038DDF03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4" y="5462140"/>
            <a:ext cx="1224830" cy="12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65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5CA8F-7CE9-4AD2-A231-CEE18E9BB5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10" y="504908"/>
            <a:ext cx="4188823" cy="4188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0691-647D-4ECA-BD5D-3954C423659D}"/>
              </a:ext>
            </a:extLst>
          </p:cNvPr>
          <p:cNvSpPr txBox="1">
            <a:spLocks/>
          </p:cNvSpPr>
          <p:nvPr/>
        </p:nvSpPr>
        <p:spPr>
          <a:xfrm>
            <a:off x="599435" y="3217991"/>
            <a:ext cx="5667375" cy="190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/>
              <a:t>Thank You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442" y="5937869"/>
            <a:ext cx="57439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Myriad Web Pro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429337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E622-6D30-4315-95CF-3D6AB6FA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1" y="12128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3296D2"/>
                </a:solidFill>
              </a:rPr>
              <a:t>Some other topics/issues CORHA is working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DB97-00A7-420D-B8B3-9B43E80B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71" y="1446848"/>
            <a:ext cx="10515600" cy="5628120"/>
          </a:xfrm>
        </p:spPr>
        <p:txBody>
          <a:bodyPr/>
          <a:lstStyle/>
          <a:p>
            <a:pPr marL="457200" lvl="1" indent="0">
              <a:buNone/>
            </a:pPr>
            <a:endParaRPr lang="en-US" sz="1050" dirty="0">
              <a:solidFill>
                <a:prstClr val="black"/>
              </a:solidFill>
            </a:endParaRPr>
          </a:p>
          <a:p>
            <a:pPr marL="257175" lvl="1">
              <a:spcAft>
                <a:spcPts val="1200"/>
              </a:spcAft>
            </a:pPr>
            <a:r>
              <a:rPr lang="en-US" sz="2800" b="1" dirty="0">
                <a:solidFill>
                  <a:prstClr val="black"/>
                </a:solidFill>
              </a:rPr>
              <a:t>Medical Product Investigations</a:t>
            </a:r>
          </a:p>
          <a:p>
            <a:pPr marL="257175" lvl="1">
              <a:spcAft>
                <a:spcPts val="1200"/>
              </a:spcAft>
            </a:pPr>
            <a:r>
              <a:rPr lang="en-US" sz="2800" b="1" dirty="0">
                <a:solidFill>
                  <a:prstClr val="black"/>
                </a:solidFill>
              </a:rPr>
              <a:t>Drug Diversion</a:t>
            </a:r>
          </a:p>
          <a:p>
            <a:pPr marL="257175" lvl="1">
              <a:spcAft>
                <a:spcPts val="1200"/>
              </a:spcAft>
            </a:pPr>
            <a:r>
              <a:rPr lang="en-US" sz="2800" b="1" dirty="0">
                <a:solidFill>
                  <a:prstClr val="black"/>
                </a:solidFill>
              </a:rPr>
              <a:t>Patient Notification and Public Disclosure</a:t>
            </a:r>
          </a:p>
          <a:p>
            <a:pPr marL="257175" lvl="1">
              <a:spcAft>
                <a:spcPts val="1200"/>
              </a:spcAft>
            </a:pPr>
            <a:r>
              <a:rPr lang="en-US" sz="2800" b="1" dirty="0">
                <a:solidFill>
                  <a:prstClr val="black"/>
                </a:solidFill>
              </a:rPr>
              <a:t>Workforce capacity/training</a:t>
            </a:r>
          </a:p>
          <a:p>
            <a:pPr marL="257175" lvl="1">
              <a:spcAft>
                <a:spcPts val="1200"/>
              </a:spcAft>
            </a:pPr>
            <a:r>
              <a:rPr lang="en-US" sz="2800" b="1" dirty="0">
                <a:solidFill>
                  <a:prstClr val="black"/>
                </a:solidFill>
              </a:rPr>
              <a:t>Advice on Planning and Preparation</a:t>
            </a:r>
          </a:p>
          <a:p>
            <a:pPr marL="257175" lvl="1">
              <a:spcAft>
                <a:spcPts val="1200"/>
              </a:spcAft>
            </a:pPr>
            <a:endParaRPr lang="en-US" sz="2800" dirty="0">
              <a:solidFill>
                <a:prstClr val="black"/>
              </a:solidFill>
            </a:endParaRPr>
          </a:p>
          <a:p>
            <a:pPr marL="28575" lvl="1" indent="0">
              <a:buNone/>
            </a:pPr>
            <a:endParaRPr lang="en-US" sz="300" dirty="0">
              <a:solidFill>
                <a:prstClr val="black"/>
              </a:solidFill>
            </a:endParaRPr>
          </a:p>
          <a:p>
            <a:pPr marL="257175" lvl="1"/>
            <a:endParaRPr lang="en-US" sz="300" dirty="0">
              <a:solidFill>
                <a:prstClr val="black"/>
              </a:solidFill>
            </a:endParaRPr>
          </a:p>
          <a:p>
            <a:pPr marL="257175" lvl="1"/>
            <a:endParaRPr lang="en-US" sz="3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8EDC6-331B-42B6-AA0F-D0E0DDAF8D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17" y="5747324"/>
            <a:ext cx="1083810" cy="10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8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296D2"/>
                </a:solidFill>
              </a:rPr>
              <a:t>What do we mean by “Response” in the context of HAIs and AR Threats?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35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Response refers to efforts to assist with assessment and investigation of specific, acute HAI/AR risks</a:t>
            </a:r>
          </a:p>
          <a:p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These risks can take various forms</a:t>
            </a:r>
          </a:p>
          <a:p>
            <a:pPr marL="971550" lvl="1" indent="-514350">
              <a:spcAft>
                <a:spcPts val="600"/>
              </a:spcAft>
              <a:buAutoNum type="arabicParenBoth"/>
            </a:pPr>
            <a:r>
              <a:rPr lang="en-US" sz="2800" dirty="0"/>
              <a:t>outbreaks </a:t>
            </a:r>
          </a:p>
          <a:p>
            <a:pPr marL="971550" lvl="1" indent="-514350">
              <a:spcAft>
                <a:spcPts val="600"/>
              </a:spcAft>
              <a:buAutoNum type="arabicParenBoth"/>
            </a:pPr>
            <a:r>
              <a:rPr lang="en-US" sz="2800" dirty="0"/>
              <a:t>clusters of infections</a:t>
            </a:r>
          </a:p>
          <a:p>
            <a:pPr marL="971550" lvl="1" indent="-514350">
              <a:spcAft>
                <a:spcPts val="600"/>
              </a:spcAft>
              <a:buAutoNum type="arabicParenBoth"/>
            </a:pPr>
            <a:r>
              <a:rPr lang="en-US" sz="2800" dirty="0"/>
              <a:t>sentinel cases (e.g., HAI or emerging AR threat), or </a:t>
            </a:r>
          </a:p>
          <a:p>
            <a:pPr marL="971550" lvl="1" indent="-514350">
              <a:spcAft>
                <a:spcPts val="600"/>
              </a:spcAft>
              <a:buAutoNum type="arabicParenBoth"/>
            </a:pPr>
            <a:r>
              <a:rPr lang="en-US" sz="2800" dirty="0"/>
              <a:t>a serious breach in infection control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AD81A-FFE4-4D6B-9F1E-EC47EAD08B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4" y="5462140"/>
            <a:ext cx="1224830" cy="12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296D2"/>
                </a:solidFill>
              </a:rPr>
              <a:t>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031" y="1825625"/>
            <a:ext cx="76548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More systematic and consistent approach to healthcare outbreak response, from </a:t>
            </a:r>
            <a:r>
              <a:rPr lang="en-US" sz="3600" dirty="0">
                <a:solidFill>
                  <a:srgbClr val="C00000"/>
                </a:solidFill>
              </a:rPr>
              <a:t>signal detection </a:t>
            </a:r>
            <a:r>
              <a:rPr lang="en-US" sz="3600" dirty="0"/>
              <a:t>to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investigation and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8E0AC-6032-4FBF-BA74-D6038DDF03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4" y="5462140"/>
            <a:ext cx="1224830" cy="12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685801"/>
            <a:ext cx="812799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140776" y="114811"/>
            <a:ext cx="12171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1"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sz="3600" b="1" dirty="0">
                <a:solidFill>
                  <a:srgbClr val="3296D2"/>
                </a:solidFill>
                <a:latin typeface="+mj-lt"/>
                <a:ea typeface="+mj-ea"/>
                <a:cs typeface="+mj-cs"/>
              </a:rPr>
              <a:t>Basic tenet: sooner we become aware of a potential problem, the more opportunity to attenuate harms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dirty="0">
                <a:solidFill>
                  <a:schemeClr val="bg2"/>
                </a:solidFill>
                <a:latin typeface="Myriad Web Pro"/>
              </a:rPr>
              <a:t>Ba</a:t>
            </a:r>
            <a:endParaRPr lang="en-US" sz="1400" dirty="0"/>
          </a:p>
          <a:p>
            <a:pPr marL="342900" indent="-342900" eaLnBrk="0" hangingPunct="0">
              <a:spcBef>
                <a:spcPct val="20000"/>
              </a:spcBef>
              <a:buClr>
                <a:srgbClr val="FFCC66"/>
              </a:buClr>
              <a:buSzPct val="65000"/>
              <a:buFont typeface="Wingdings" pitchFamily="2" charset="2"/>
              <a:buChar char="n"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4" t="45457"/>
          <a:stretch/>
        </p:blipFill>
        <p:spPr>
          <a:xfrm>
            <a:off x="2495140" y="1751471"/>
            <a:ext cx="6545538" cy="4486313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7654869" y="4183625"/>
            <a:ext cx="191745" cy="1829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664269" y="2994131"/>
            <a:ext cx="191745" cy="1829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815706" y="4329115"/>
            <a:ext cx="838200" cy="45720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6653906" y="4797105"/>
            <a:ext cx="1671387" cy="71259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5648500" y="4220850"/>
            <a:ext cx="191745" cy="1829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2AD81A-FFE4-4D6B-9F1E-EC47EAD08B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4" y="5462140"/>
            <a:ext cx="1224830" cy="12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560" y="304800"/>
            <a:ext cx="9414114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en-US" sz="4400" dirty="0">
                <a:solidFill>
                  <a:srgbClr val="3296D2"/>
                </a:solidFill>
              </a:rPr>
              <a:t>HAI/AR </a:t>
            </a:r>
            <a:r>
              <a:rPr lang="en-US" sz="4400" dirty="0" smtClean="0">
                <a:solidFill>
                  <a:srgbClr val="3296D2"/>
                </a:solidFill>
              </a:rPr>
              <a:t>Response</a:t>
            </a:r>
            <a:r>
              <a:rPr lang="en-US" sz="4400" dirty="0">
                <a:solidFill>
                  <a:srgbClr val="3296D2"/>
                </a:solidFill>
              </a:rPr>
              <a:t/>
            </a:r>
            <a:br>
              <a:rPr lang="en-US" sz="4400" dirty="0">
                <a:solidFill>
                  <a:srgbClr val="3296D2"/>
                </a:solidFill>
              </a:rPr>
            </a:br>
            <a:r>
              <a:rPr lang="en-US" sz="4400" dirty="0" smtClean="0">
                <a:solidFill>
                  <a:srgbClr val="3296D2"/>
                </a:solidFill>
              </a:rPr>
              <a:t>– Investigation Goals and Activities</a:t>
            </a:r>
            <a:endParaRPr lang="en-US" sz="4400" dirty="0">
              <a:solidFill>
                <a:srgbClr val="3296D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130" y="1895746"/>
            <a:ext cx="8229600" cy="448066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Goals</a:t>
            </a:r>
            <a:endParaRPr lang="en-US" sz="2800" b="1" dirty="0">
              <a:solidFill>
                <a:schemeClr val="tx1"/>
              </a:solidFill>
            </a:endParaRP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Prevent harm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Assess for and control risks </a:t>
            </a:r>
          </a:p>
          <a:p>
            <a:pPr lvl="2">
              <a:spcAft>
                <a:spcPts val="18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Rule </a:t>
            </a:r>
            <a:r>
              <a:rPr lang="en-US" sz="2800" dirty="0">
                <a:solidFill>
                  <a:schemeClr val="tx1"/>
                </a:solidFill>
              </a:rPr>
              <a:t>out larger problem</a:t>
            </a:r>
          </a:p>
          <a:p>
            <a:pPr marL="457200" lvl="1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Activities</a:t>
            </a:r>
            <a:endParaRPr lang="en-US" sz="2800" b="1" dirty="0">
              <a:solidFill>
                <a:schemeClr val="tx1"/>
              </a:solidFill>
            </a:endParaRP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Case finding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Audit </a:t>
            </a:r>
            <a:r>
              <a:rPr lang="en-US" sz="2800" dirty="0" smtClean="0">
                <a:solidFill>
                  <a:schemeClr val="tx1"/>
                </a:solidFill>
              </a:rPr>
              <a:t>infection </a:t>
            </a:r>
            <a:r>
              <a:rPr lang="en-US" sz="2800" dirty="0">
                <a:solidFill>
                  <a:schemeClr val="tx1"/>
                </a:solidFill>
              </a:rPr>
              <a:t>control and care </a:t>
            </a:r>
            <a:r>
              <a:rPr lang="en-US" sz="2800" dirty="0" smtClean="0">
                <a:solidFill>
                  <a:schemeClr val="tx1"/>
                </a:solidFill>
              </a:rPr>
              <a:t>delivery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Evaluate </a:t>
            </a:r>
            <a:r>
              <a:rPr lang="en-US" sz="2800" dirty="0">
                <a:solidFill>
                  <a:schemeClr val="tx1"/>
                </a:solidFill>
              </a:rPr>
              <a:t>transmission potential/mechanisms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Implement control measures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AD81A-FFE4-4D6B-9F1E-EC47EAD08B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4" y="5462140"/>
            <a:ext cx="1224830" cy="12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1944" y="1816222"/>
            <a:ext cx="5355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To </a:t>
            </a:r>
            <a:r>
              <a:rPr lang="en-US" sz="2400" b="1" dirty="0">
                <a:solidFill>
                  <a:srgbClr val="3296D2"/>
                </a:solidFill>
              </a:rPr>
              <a:t>improve practices </a:t>
            </a:r>
            <a:r>
              <a:rPr lang="en-US" sz="2400" dirty="0">
                <a:solidFill>
                  <a:schemeClr val="dk1"/>
                </a:solidFill>
              </a:rPr>
              <a:t>and policies </a:t>
            </a:r>
            <a:r>
              <a:rPr lang="en-US" sz="2400" dirty="0">
                <a:solidFill>
                  <a:schemeClr val="dk1"/>
                </a:solidFill>
              </a:rPr>
              <a:t>at the local, state and national levels for </a:t>
            </a:r>
            <a:r>
              <a:rPr lang="en-US" sz="2400" b="1" dirty="0">
                <a:solidFill>
                  <a:srgbClr val="3296D2"/>
                </a:solidFill>
              </a:rPr>
              <a:t>detection, investigation, control and prevention of HAI/AR outbreaks across the healthcare continuum</a:t>
            </a:r>
            <a:r>
              <a:rPr lang="en-US" sz="2400" dirty="0">
                <a:solidFill>
                  <a:schemeClr val="dk1"/>
                </a:solidFill>
              </a:rPr>
              <a:t>, including </a:t>
            </a:r>
            <a:r>
              <a:rPr lang="en-US" sz="2400" i="1" dirty="0">
                <a:solidFill>
                  <a:schemeClr val="dk1"/>
                </a:solidFill>
              </a:rPr>
              <a:t>emerging infections </a:t>
            </a:r>
            <a:r>
              <a:rPr lang="en-US" sz="2400" dirty="0">
                <a:solidFill>
                  <a:schemeClr val="dk1"/>
                </a:solidFill>
              </a:rPr>
              <a:t>and other </a:t>
            </a:r>
            <a:r>
              <a:rPr lang="en-US" sz="2400" dirty="0" smtClean="0">
                <a:solidFill>
                  <a:schemeClr val="dk1"/>
                </a:solidFill>
              </a:rPr>
              <a:t>risks.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3006" y="2285028"/>
            <a:ext cx="2017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96D2"/>
                </a:solidFill>
              </a:rPr>
              <a:t>Mission</a:t>
            </a:r>
            <a:endParaRPr lang="en-US" sz="4000" dirty="0">
              <a:solidFill>
                <a:srgbClr val="3296D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4883" y="4751771"/>
            <a:ext cx="2017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96D2"/>
                </a:solidFill>
              </a:rPr>
              <a:t>Vision</a:t>
            </a:r>
            <a:endParaRPr lang="en-US" sz="4000" dirty="0">
              <a:solidFill>
                <a:srgbClr val="3296D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1944" y="4751771"/>
            <a:ext cx="498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Public health and healthcare collaborating effectively to</a:t>
            </a:r>
            <a:r>
              <a:rPr lang="en-US" sz="2400" dirty="0"/>
              <a:t> protect patients and prevent harms from HAI/AR outbreaks.</a:t>
            </a:r>
          </a:p>
        </p:txBody>
      </p:sp>
      <p:sp>
        <p:nvSpPr>
          <p:cNvPr id="11" name="Chevron 10"/>
          <p:cNvSpPr/>
          <p:nvPr/>
        </p:nvSpPr>
        <p:spPr>
          <a:xfrm>
            <a:off x="2149288" y="2403648"/>
            <a:ext cx="658906" cy="470647"/>
          </a:xfrm>
          <a:prstGeom prst="chevron">
            <a:avLst/>
          </a:prstGeom>
          <a:solidFill>
            <a:srgbClr val="329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296D2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179873" y="4870391"/>
            <a:ext cx="658906" cy="470647"/>
          </a:xfrm>
          <a:prstGeom prst="chevron">
            <a:avLst/>
          </a:prstGeom>
          <a:solidFill>
            <a:srgbClr val="329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7550" y="171450"/>
            <a:ext cx="11195050" cy="1565335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>
            <a:lvl1pPr algn="l" defTabSz="51435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200" b="1" kern="1200">
                <a:solidFill>
                  <a:srgbClr val="0067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296D2"/>
                </a:solidFill>
                <a:effectLst/>
              </a:rPr>
              <a:t>C</a:t>
            </a:r>
            <a:r>
              <a:rPr lang="en-US" dirty="0">
                <a:solidFill>
                  <a:srgbClr val="1D2F40"/>
                </a:solidFill>
                <a:effectLst/>
              </a:rPr>
              <a:t>ouncil for </a:t>
            </a:r>
            <a:r>
              <a:rPr lang="en-US" dirty="0">
                <a:solidFill>
                  <a:srgbClr val="3296D2"/>
                </a:solidFill>
                <a:effectLst/>
              </a:rPr>
              <a:t>O</a:t>
            </a:r>
            <a:r>
              <a:rPr lang="en-US" dirty="0">
                <a:solidFill>
                  <a:srgbClr val="1D2F40"/>
                </a:solidFill>
                <a:effectLst/>
              </a:rPr>
              <a:t>utbreak</a:t>
            </a:r>
            <a:r>
              <a:rPr lang="en-US" dirty="0">
                <a:solidFill>
                  <a:srgbClr val="3296D2"/>
                </a:solidFill>
                <a:effectLst/>
              </a:rPr>
              <a:t> R</a:t>
            </a:r>
            <a:r>
              <a:rPr lang="en-US" dirty="0">
                <a:solidFill>
                  <a:srgbClr val="1D2F40"/>
                </a:solidFill>
                <a:effectLst/>
              </a:rPr>
              <a:t>esponse: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solidFill>
                  <a:srgbClr val="3296D2"/>
                </a:solidFill>
                <a:effectLst/>
              </a:rPr>
              <a:t>H</a:t>
            </a:r>
            <a:r>
              <a:rPr lang="en-US" dirty="0">
                <a:solidFill>
                  <a:srgbClr val="1D2F40"/>
                </a:solidFill>
                <a:effectLst/>
              </a:rPr>
              <a:t>ealthcare-Associated Infections &amp; </a:t>
            </a:r>
            <a:r>
              <a:rPr lang="en-US" dirty="0">
                <a:solidFill>
                  <a:srgbClr val="3296D2"/>
                </a:solidFill>
                <a:effectLst/>
              </a:rPr>
              <a:t>A</a:t>
            </a:r>
            <a:r>
              <a:rPr lang="en-US" dirty="0">
                <a:solidFill>
                  <a:srgbClr val="1D2F40"/>
                </a:solidFill>
                <a:effectLst/>
              </a:rPr>
              <a:t>ntibiotic-Resistant Pathogens </a:t>
            </a:r>
          </a:p>
          <a:p>
            <a:endParaRPr lang="en-US" sz="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2AD81A-FFE4-4D6B-9F1E-EC47EAD08B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4" y="5462140"/>
            <a:ext cx="1224830" cy="12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91230" y="839307"/>
            <a:ext cx="2286000" cy="1136277"/>
            <a:chOff x="1142999" y="1896034"/>
            <a:chExt cx="1976718" cy="1136277"/>
          </a:xfrm>
          <a:solidFill>
            <a:srgbClr val="004D86"/>
          </a:solidFill>
        </p:grpSpPr>
        <p:sp>
          <p:nvSpPr>
            <p:cNvPr id="6" name="Rounded Rectangle 5"/>
            <p:cNvSpPr/>
            <p:nvPr/>
          </p:nvSpPr>
          <p:spPr>
            <a:xfrm>
              <a:off x="1142999" y="1896034"/>
              <a:ext cx="1976718" cy="11362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0576" y="2002508"/>
              <a:ext cx="1761565" cy="892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CSTE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Marion </a:t>
              </a:r>
              <a:r>
                <a:rPr lang="en-US" sz="1600" i="1" dirty="0" err="1">
                  <a:solidFill>
                    <a:schemeClr val="bg1"/>
                  </a:solidFill>
                </a:rPr>
                <a:t>Kainer</a:t>
              </a:r>
              <a:r>
                <a:rPr lang="en-US" sz="1600" i="1" dirty="0">
                  <a:solidFill>
                    <a:schemeClr val="bg1"/>
                  </a:solidFill>
                </a:rPr>
                <a:t>, Tennessee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80821" y="839306"/>
            <a:ext cx="2286000" cy="1136277"/>
            <a:chOff x="1142999" y="1896034"/>
            <a:chExt cx="1976718" cy="1136277"/>
          </a:xfrm>
          <a:solidFill>
            <a:srgbClr val="004D86"/>
          </a:solidFill>
        </p:grpSpPr>
        <p:sp>
          <p:nvSpPr>
            <p:cNvPr id="12" name="Rounded Rectangle 11"/>
            <p:cNvSpPr/>
            <p:nvPr/>
          </p:nvSpPr>
          <p:spPr>
            <a:xfrm>
              <a:off x="1142999" y="1896034"/>
              <a:ext cx="1976718" cy="11362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50576" y="2002508"/>
              <a:ext cx="176156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ASTHO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Gerd Clabaugh, Iowa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91230" y="2077935"/>
            <a:ext cx="2286000" cy="1136277"/>
            <a:chOff x="1142999" y="1896034"/>
            <a:chExt cx="1976718" cy="1136277"/>
          </a:xfrm>
          <a:solidFill>
            <a:schemeClr val="accent1">
              <a:lumMod val="7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1142999" y="1896034"/>
              <a:ext cx="1976718" cy="11362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0576" y="2002508"/>
              <a:ext cx="1761565" cy="892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NACCHO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Dawn </a:t>
              </a:r>
              <a:r>
                <a:rPr lang="en-US" sz="1600" i="1" dirty="0" err="1">
                  <a:solidFill>
                    <a:schemeClr val="bg1"/>
                  </a:solidFill>
                </a:rPr>
                <a:t>Terashita</a:t>
              </a:r>
              <a:r>
                <a:rPr lang="en-US" sz="1600" i="1" dirty="0">
                  <a:solidFill>
                    <a:schemeClr val="bg1"/>
                  </a:solidFill>
                </a:rPr>
                <a:t>,  Los Angeles County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80821" y="2077935"/>
            <a:ext cx="2286000" cy="1136277"/>
            <a:chOff x="1142999" y="1896034"/>
            <a:chExt cx="1976718" cy="1136277"/>
          </a:xfrm>
          <a:solidFill>
            <a:schemeClr val="accent1">
              <a:lumMod val="75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1142999" y="1896034"/>
              <a:ext cx="1976718" cy="11362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0576" y="2002508"/>
              <a:ext cx="1761565" cy="892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CDC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Joe Perz, </a:t>
              </a:r>
            </a:p>
            <a:p>
              <a:pPr algn="ctr"/>
              <a:r>
                <a:rPr lang="en-US" sz="1600" i="1" dirty="0">
                  <a:solidFill>
                    <a:schemeClr val="bg1"/>
                  </a:solidFill>
                </a:rPr>
                <a:t>CDC/DHQP</a:t>
              </a:r>
            </a:p>
          </p:txBody>
        </p:sp>
      </p:grpSp>
      <p:sp>
        <p:nvSpPr>
          <p:cNvPr id="39" name="Right Brace 38"/>
          <p:cNvSpPr/>
          <p:nvPr/>
        </p:nvSpPr>
        <p:spPr>
          <a:xfrm>
            <a:off x="7063686" y="804949"/>
            <a:ext cx="347473" cy="2366190"/>
          </a:xfrm>
          <a:prstGeom prst="rightBrace">
            <a:avLst>
              <a:gd name="adj1" fmla="val 42658"/>
              <a:gd name="adj2" fmla="val 5333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411158" y="1627016"/>
            <a:ext cx="1743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Governance Committee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7A8CFB-B02D-4167-BF8A-D8D806952751}"/>
              </a:ext>
            </a:extLst>
          </p:cNvPr>
          <p:cNvGrpSpPr/>
          <p:nvPr/>
        </p:nvGrpSpPr>
        <p:grpSpPr>
          <a:xfrm>
            <a:off x="3539670" y="3446189"/>
            <a:ext cx="2103120" cy="1374521"/>
            <a:chOff x="1142999" y="1896034"/>
            <a:chExt cx="1976718" cy="1136277"/>
          </a:xfrm>
          <a:solidFill>
            <a:srgbClr val="7C9DCA"/>
          </a:solidFill>
        </p:grpSpPr>
        <p:sp>
          <p:nvSpPr>
            <p:cNvPr id="46" name="Rounded Rectangle 27">
              <a:extLst>
                <a:ext uri="{FF2B5EF4-FFF2-40B4-BE49-F238E27FC236}">
                  <a16:creationId xmlns:a16="http://schemas.microsoft.com/office/drawing/2014/main" id="{84822CC4-4E0A-414C-A4EB-96D27A38235D}"/>
                </a:ext>
              </a:extLst>
            </p:cNvPr>
            <p:cNvSpPr/>
            <p:nvPr/>
          </p:nvSpPr>
          <p:spPr>
            <a:xfrm>
              <a:off x="1142999" y="1896034"/>
              <a:ext cx="1976718" cy="11362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CAAD1AF-4F11-48F8-A3A4-8848789A5F58}"/>
                </a:ext>
              </a:extLst>
            </p:cNvPr>
            <p:cNvSpPr txBox="1"/>
            <p:nvPr/>
          </p:nvSpPr>
          <p:spPr>
            <a:xfrm>
              <a:off x="1187597" y="2166376"/>
              <a:ext cx="1900084" cy="4753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APIC</a:t>
              </a:r>
            </a:p>
            <a:p>
              <a:pPr algn="ctr"/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CE769D-FA39-4C81-9A40-9CB66CCE7F37}"/>
              </a:ext>
            </a:extLst>
          </p:cNvPr>
          <p:cNvGrpSpPr/>
          <p:nvPr/>
        </p:nvGrpSpPr>
        <p:grpSpPr>
          <a:xfrm>
            <a:off x="2488110" y="5103771"/>
            <a:ext cx="2103120" cy="1374521"/>
            <a:chOff x="1142999" y="1896034"/>
            <a:chExt cx="1976718" cy="1136277"/>
          </a:xfrm>
          <a:solidFill>
            <a:srgbClr val="7C9DCA"/>
          </a:solidFill>
        </p:grpSpPr>
        <p:sp>
          <p:nvSpPr>
            <p:cNvPr id="49" name="Rounded Rectangle 27">
              <a:extLst>
                <a:ext uri="{FF2B5EF4-FFF2-40B4-BE49-F238E27FC236}">
                  <a16:creationId xmlns:a16="http://schemas.microsoft.com/office/drawing/2014/main" id="{9F56B233-1B01-41DF-BA74-6D0847E05A9B}"/>
                </a:ext>
              </a:extLst>
            </p:cNvPr>
            <p:cNvSpPr/>
            <p:nvPr/>
          </p:nvSpPr>
          <p:spPr>
            <a:xfrm>
              <a:off x="1142999" y="1896034"/>
              <a:ext cx="1976718" cy="11362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7A5FA50-A913-4CF3-BEF4-B65D144B6AA0}"/>
                </a:ext>
              </a:extLst>
            </p:cNvPr>
            <p:cNvSpPr txBox="1"/>
            <p:nvPr/>
          </p:nvSpPr>
          <p:spPr>
            <a:xfrm>
              <a:off x="1185161" y="2183270"/>
              <a:ext cx="1934556" cy="4753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CMS</a:t>
              </a:r>
            </a:p>
            <a:p>
              <a:pPr algn="ctr"/>
              <a:endParaRPr lang="en-US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D99A20E0-8A80-4E07-9721-3DC9FA954009}"/>
              </a:ext>
            </a:extLst>
          </p:cNvPr>
          <p:cNvSpPr/>
          <p:nvPr/>
        </p:nvSpPr>
        <p:spPr>
          <a:xfrm>
            <a:off x="4738653" y="5103771"/>
            <a:ext cx="2103120" cy="1374521"/>
          </a:xfrm>
          <a:prstGeom prst="roundRect">
            <a:avLst/>
          </a:prstGeom>
          <a:solidFill>
            <a:srgbClr val="7C9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FDA</a:t>
            </a:r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13432C2B-88CD-4514-9DD3-45DA2A3AAE6F}"/>
              </a:ext>
            </a:extLst>
          </p:cNvPr>
          <p:cNvSpPr/>
          <p:nvPr/>
        </p:nvSpPr>
        <p:spPr>
          <a:xfrm>
            <a:off x="1167288" y="3453521"/>
            <a:ext cx="2103120" cy="1374521"/>
          </a:xfrm>
          <a:prstGeom prst="roundRect">
            <a:avLst/>
          </a:prstGeom>
          <a:solidFill>
            <a:srgbClr val="7C9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34CD868-12D5-4024-A150-D2EE2D491BF8}"/>
              </a:ext>
            </a:extLst>
          </p:cNvPr>
          <p:cNvSpPr txBox="1"/>
          <p:nvPr/>
        </p:nvSpPr>
        <p:spPr>
          <a:xfrm>
            <a:off x="1208055" y="3862655"/>
            <a:ext cx="2021585" cy="400110"/>
          </a:xfrm>
          <a:prstGeom prst="rect">
            <a:avLst/>
          </a:prstGeom>
          <a:solidFill>
            <a:srgbClr val="7C9D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SHEA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0DACDB6-E3F0-4E1A-8F42-EF628EF1CB5E}"/>
              </a:ext>
            </a:extLst>
          </p:cNvPr>
          <p:cNvSpPr txBox="1"/>
          <p:nvPr/>
        </p:nvSpPr>
        <p:spPr>
          <a:xfrm>
            <a:off x="4746118" y="5488840"/>
            <a:ext cx="2021585" cy="677108"/>
          </a:xfrm>
          <a:prstGeom prst="rect">
            <a:avLst/>
          </a:prstGeom>
          <a:solidFill>
            <a:srgbClr val="7C9D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FDA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91D6773-E20C-487C-9E90-991192582906}"/>
              </a:ext>
            </a:extLst>
          </p:cNvPr>
          <p:cNvSpPr/>
          <p:nvPr/>
        </p:nvSpPr>
        <p:spPr>
          <a:xfrm>
            <a:off x="9079630" y="659793"/>
            <a:ext cx="313021" cy="6046577"/>
          </a:xfrm>
          <a:prstGeom prst="rightBrace">
            <a:avLst>
              <a:gd name="adj1" fmla="val 42658"/>
              <a:gd name="adj2" fmla="val 5333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D3DB7-915E-4415-B980-C0B632699FB8}"/>
              </a:ext>
            </a:extLst>
          </p:cNvPr>
          <p:cNvSpPr txBox="1"/>
          <p:nvPr/>
        </p:nvSpPr>
        <p:spPr>
          <a:xfrm>
            <a:off x="9570981" y="3522389"/>
            <a:ext cx="201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Member Organizations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AD30A-F5A2-4A24-84B2-615A99C83F5B}"/>
              </a:ext>
            </a:extLst>
          </p:cNvPr>
          <p:cNvSpPr txBox="1"/>
          <p:nvPr/>
        </p:nvSpPr>
        <p:spPr>
          <a:xfrm>
            <a:off x="262751" y="-48093"/>
            <a:ext cx="8547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96D2"/>
                </a:solidFill>
                <a:latin typeface="+mj-lt"/>
              </a:rPr>
              <a:t>CORHA Structure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CB697D9-F51A-4F86-99A3-4AF4E06613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4" y="5426842"/>
            <a:ext cx="1260128" cy="126012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5E7A8CFB-B02D-4167-BF8A-D8D806952751}"/>
              </a:ext>
            </a:extLst>
          </p:cNvPr>
          <p:cNvGrpSpPr/>
          <p:nvPr/>
        </p:nvGrpSpPr>
        <p:grpSpPr>
          <a:xfrm>
            <a:off x="5925847" y="3446189"/>
            <a:ext cx="2103120" cy="1374521"/>
            <a:chOff x="1142999" y="1896034"/>
            <a:chExt cx="1976718" cy="1136277"/>
          </a:xfrm>
          <a:solidFill>
            <a:srgbClr val="7C9DCA"/>
          </a:solidFill>
        </p:grpSpPr>
        <p:sp>
          <p:nvSpPr>
            <p:cNvPr id="52" name="Rounded Rectangle 27">
              <a:extLst>
                <a:ext uri="{FF2B5EF4-FFF2-40B4-BE49-F238E27FC236}">
                  <a16:creationId xmlns:a16="http://schemas.microsoft.com/office/drawing/2014/main" id="{84822CC4-4E0A-414C-A4EB-96D27A38235D}"/>
                </a:ext>
              </a:extLst>
            </p:cNvPr>
            <p:cNvSpPr/>
            <p:nvPr/>
          </p:nvSpPr>
          <p:spPr>
            <a:xfrm>
              <a:off x="1142999" y="1896034"/>
              <a:ext cx="1976718" cy="11362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CAAD1AF-4F11-48F8-A3A4-8848789A5F58}"/>
                </a:ext>
              </a:extLst>
            </p:cNvPr>
            <p:cNvSpPr txBox="1"/>
            <p:nvPr/>
          </p:nvSpPr>
          <p:spPr>
            <a:xfrm>
              <a:off x="1187597" y="2166376"/>
              <a:ext cx="1900084" cy="4753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APHL</a:t>
              </a:r>
            </a:p>
            <a:p>
              <a:pPr algn="ctr"/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3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6907</TotalTime>
  <Words>1122</Words>
  <Application>Microsoft Office PowerPoint</Application>
  <PresentationFormat>Widescreen</PresentationFormat>
  <Paragraphs>205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Myriad Web Pro</vt:lpstr>
      <vt:lpstr>Wingdings</vt:lpstr>
      <vt:lpstr>Office Theme</vt:lpstr>
      <vt:lpstr>PowerPoint Presentation</vt:lpstr>
      <vt:lpstr>Problem</vt:lpstr>
      <vt:lpstr>What do we mean by “Response” in the context of HAIs and AR Threats?</vt:lpstr>
      <vt:lpstr>Need</vt:lpstr>
      <vt:lpstr>PowerPoint Presentation</vt:lpstr>
      <vt:lpstr> </vt:lpstr>
      <vt:lpstr> HAI/AR Response – Investigation Goals and Activities</vt:lpstr>
      <vt:lpstr>PowerPoint Presentation</vt:lpstr>
      <vt:lpstr>PowerPoint Presentation</vt:lpstr>
      <vt:lpstr>CORHA Product Pipeline</vt:lpstr>
      <vt:lpstr>CORHA Strategic Map – Priorities A and B </vt:lpstr>
      <vt:lpstr>Example – Serious Infection Control Breach Reporting Requirement</vt:lpstr>
      <vt:lpstr>CORHA Strategic Map – Priorities A and B </vt:lpstr>
      <vt:lpstr>CORHA Response Activity Tracking System</vt:lpstr>
      <vt:lpstr>PowerPoint Presentation</vt:lpstr>
      <vt:lpstr>PowerPoint Presentation</vt:lpstr>
      <vt:lpstr>CORHA Strategic Map – Priorities A and B </vt:lpstr>
      <vt:lpstr>Evaluation of State HAI/AR Outbreak Reporting Policies and Practices</vt:lpstr>
      <vt:lpstr>CORHA – Summary</vt:lpstr>
      <vt:lpstr>PowerPoint Presentation</vt:lpstr>
      <vt:lpstr>Some other topics/issues CORHA is working 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CORHA</dc:title>
  <dc:creator>Kate Heyer</dc:creator>
  <cp:lastModifiedBy>Perz, Joseph (CDC/OID/NCEZID)</cp:lastModifiedBy>
  <cp:revision>101</cp:revision>
  <cp:lastPrinted>2018-04-20T19:37:30Z</cp:lastPrinted>
  <dcterms:created xsi:type="dcterms:W3CDTF">2017-10-30T19:19:30Z</dcterms:created>
  <dcterms:modified xsi:type="dcterms:W3CDTF">2018-08-22T23:08:42Z</dcterms:modified>
</cp:coreProperties>
</file>